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Proxima Nova"/>
      <p:regular r:id="rId26"/>
      <p:bold r:id="rId27"/>
      <p:italic r:id="rId28"/>
      <p:boldItalic r:id="rId29"/>
    </p:embeddedFont>
    <p:embeddedFont>
      <p:font typeface="Poppins"/>
      <p:regular r:id="rId30"/>
      <p:bold r:id="rId31"/>
      <p:italic r:id="rId32"/>
      <p:boldItalic r:id="rId33"/>
    </p:embeddedFont>
    <p:embeddedFont>
      <p:font typeface="Montserrat"/>
      <p:regular r:id="rId34"/>
      <p:bold r:id="rId35"/>
      <p:italic r:id="rId36"/>
      <p:boldItalic r:id="rId37"/>
    </p:embeddedFont>
    <p:embeddedFont>
      <p:font typeface="Poppins Light"/>
      <p:regular r:id="rId38"/>
      <p:bold r:id="rId39"/>
      <p:italic r:id="rId40"/>
      <p:boldItalic r:id="rId41"/>
    </p:embeddedFont>
    <p:embeddedFont>
      <p:font typeface="Poppins Medium"/>
      <p:regular r:id="rId42"/>
      <p:bold r:id="rId43"/>
      <p:italic r:id="rId44"/>
      <p:boldItalic r:id="rId45"/>
    </p:embeddedFon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4637DB-C60E-4436-AB77-F6A9A7FB489E}">
  <a:tblStyle styleId="{CB4637DB-C60E-4436-AB77-F6A9A7FB48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italic.fntdata"/><Relationship Id="rId42" Type="http://schemas.openxmlformats.org/officeDocument/2006/relationships/font" Target="fonts/PoppinsMedium-regular.fntdata"/><Relationship Id="rId41" Type="http://schemas.openxmlformats.org/officeDocument/2006/relationships/font" Target="fonts/PoppinsLight-boldItalic.fntdata"/><Relationship Id="rId44" Type="http://schemas.openxmlformats.org/officeDocument/2006/relationships/font" Target="fonts/PoppinsMedium-italic.fntdata"/><Relationship Id="rId43" Type="http://schemas.openxmlformats.org/officeDocument/2006/relationships/font" Target="fonts/PoppinsMedium-bold.fntdata"/><Relationship Id="rId46" Type="http://schemas.openxmlformats.org/officeDocument/2006/relationships/font" Target="fonts/CenturyGothic-regular.fntdata"/><Relationship Id="rId45" Type="http://schemas.openxmlformats.org/officeDocument/2006/relationships/font" Target="fonts/Poppi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bold.fntdata"/><Relationship Id="rId30" Type="http://schemas.openxmlformats.org/officeDocument/2006/relationships/font" Target="fonts/Poppins-regular.fntdata"/><Relationship Id="rId33" Type="http://schemas.openxmlformats.org/officeDocument/2006/relationships/font" Target="fonts/Poppins-boldItalic.fntdata"/><Relationship Id="rId32" Type="http://schemas.openxmlformats.org/officeDocument/2006/relationships/font" Target="fonts/Poppins-italic.fntdata"/><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PoppinsLight-bold.fntdata"/><Relationship Id="rId38" Type="http://schemas.openxmlformats.org/officeDocument/2006/relationships/font" Target="fonts/PoppinsLigh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ProximaNova-regular.fntdata"/><Relationship Id="rId25" Type="http://schemas.openxmlformats.org/officeDocument/2006/relationships/slide" Target="slides/slide19.xml"/><Relationship Id="rId28" Type="http://schemas.openxmlformats.org/officeDocument/2006/relationships/font" Target="fonts/ProximaNova-italic.fntdata"/><Relationship Id="rId27" Type="http://schemas.openxmlformats.org/officeDocument/2006/relationships/font" Target="fonts/ProximaNova-bold.fntdata"/><Relationship Id="rId29" Type="http://schemas.openxmlformats.org/officeDocument/2006/relationships/font" Target="fonts/ProximaNova-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ksa.statisticsauthority.gov.uk/publication/guidelines-on-using-the-ethics-self-assessment-process/pages/5/#lg_10-validity" TargetMode="External"/><Relationship Id="rId3" Type="http://schemas.openxmlformats.org/officeDocument/2006/relationships/hyperlink" Target="https://gss.civilservice.gov.uk/training/awareness-in-data-ethics/" TargetMode="External"/><Relationship Id="rId4" Type="http://schemas.openxmlformats.org/officeDocument/2006/relationships/hyperlink" Target="https://theodi.org/event/introduction-to-data-ethics-and-the-data-ethics-canvas-23-05-2022-pm/" TargetMode="External"/><Relationship Id="rId5" Type="http://schemas.openxmlformats.org/officeDocument/2006/relationships/hyperlink" Target="https://theodi.org/event_series/data-ethics-professional/" TargetMode="External"/><Relationship Id="rId6" Type="http://schemas.openxmlformats.org/officeDocument/2006/relationships/hyperlink" Target="https://www.coursera.org/lecture/data-preparation/understanding-bias-in-data-NGtoT?redirectTo=%2Flearn%2Fdata-preparation%3Faction%3Denroll" TargetMode="External"/><Relationship Id="rId7" Type="http://schemas.openxmlformats.org/officeDocument/2006/relationships/hyperlink" Target="https://developers.google.com/machine-learning/crash-course/fairness/video-lectur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cd.org/gov/innovative-citizen-participation-and-new-democratic-institutions-339306da-en.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80ea460a4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280ea460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8db56fe54_0_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128db56fe54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8db56fe54_0_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Different tools will require different skillsets for organisations. For example, a technical audit of an algorithm will require more advanced data skills than doing a Data Privacy Impact Assessment. Equally, data experts may need greater understanding of the social elements of risk associated with their models if they are to adequately complete the ODI’s Data Ethics Canvas. See Recommendation XX for more detailed information on training for staff.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LOTI recognises that most organisations do not have a </a:t>
            </a:r>
            <a:endParaRPr/>
          </a:p>
        </p:txBody>
      </p:sp>
      <p:sp>
        <p:nvSpPr>
          <p:cNvPr id="218" name="Google Shape;218;g128db56fe54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e6d979c2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sz="1300">
                <a:solidFill>
                  <a:schemeClr val="dk1"/>
                </a:solidFill>
                <a:latin typeface="Montserrat"/>
                <a:ea typeface="Montserrat"/>
                <a:cs typeface="Montserrat"/>
                <a:sym typeface="Montserrat"/>
              </a:rPr>
              <a:t>As part of LOTI’s London Data Ethicist offering to boroughs, LOTI commits to publishing all of its own evaluations and advice that it gives to boroughs.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227" name="Google Shape;227;g12e6d979c2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8db56fe54_0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LOTI recommends a public sector ethics board specifically to have the following features: </a:t>
            </a:r>
            <a:endParaRPr/>
          </a:p>
          <a:p>
            <a:pPr indent="-298450" lvl="0" marL="457200" rtl="0" algn="l">
              <a:spcBef>
                <a:spcPts val="0"/>
              </a:spcBef>
              <a:spcAft>
                <a:spcPts val="0"/>
              </a:spcAft>
              <a:buSzPts val="1100"/>
              <a:buChar char="-"/>
            </a:pPr>
            <a:r>
              <a:rPr b="1" lang="en"/>
              <a:t>Function: </a:t>
            </a:r>
            <a:r>
              <a:rPr lang="en"/>
              <a:t>The borough should take project proposals, post-impact assessment where initial risks have been identified, as well as corporate policy proposals to the board periodically. The Ethics Board should be able to review and make proposals on a project in the meeting it is first shared. The follow-ups to the board’s advice should be acted upon by the managers of the project, and reported back to the Board via the borough Officer who acts as secretariat to the Board. </a:t>
            </a:r>
            <a:endParaRPr/>
          </a:p>
          <a:p>
            <a:pPr indent="-298450" lvl="0" marL="457200" rtl="0" algn="l">
              <a:spcBef>
                <a:spcPts val="0"/>
              </a:spcBef>
              <a:spcAft>
                <a:spcPts val="0"/>
              </a:spcAft>
              <a:buSzPts val="1100"/>
              <a:buChar char="-"/>
            </a:pPr>
            <a:r>
              <a:rPr b="1" lang="en"/>
              <a:t>Independence: </a:t>
            </a:r>
            <a:r>
              <a:rPr lang="en"/>
              <a:t>Able to give independent advice to the borough, free of influence by the host borough.</a:t>
            </a:r>
            <a:endParaRPr/>
          </a:p>
          <a:p>
            <a:pPr indent="-298450" lvl="0" marL="457200" rtl="0" algn="l">
              <a:spcBef>
                <a:spcPts val="0"/>
              </a:spcBef>
              <a:spcAft>
                <a:spcPts val="0"/>
              </a:spcAft>
              <a:buSzPts val="1100"/>
              <a:buChar char="-"/>
            </a:pPr>
            <a:r>
              <a:rPr b="1" lang="en"/>
              <a:t>Membership: 	</a:t>
            </a:r>
            <a:r>
              <a:rPr lang="en"/>
              <a:t>The ethics board should have sufficient external representation, ideally including experts in data experts in information governance, data law from industry, academia, and legal professions. It should also include civil society representation, for example from local community organisations. The board might also want to include internal representation from departments outside of the digital, data or IT directorate, for example from legal. Lastly, LOTI recommends prioritising demographic diversity when creating the board, as a diverse set of experiences is a better foundation for realising risks, particularly to minority groups. </a:t>
            </a:r>
            <a:endParaRPr/>
          </a:p>
          <a:p>
            <a:pPr indent="-298450" lvl="0" marL="457200" rtl="0" algn="l">
              <a:spcBef>
                <a:spcPts val="0"/>
              </a:spcBef>
              <a:spcAft>
                <a:spcPts val="0"/>
              </a:spcAft>
              <a:buSzPts val="1100"/>
              <a:buChar char="-"/>
            </a:pPr>
            <a:r>
              <a:rPr b="1" lang="en"/>
              <a:t>Transparency: </a:t>
            </a:r>
            <a:r>
              <a:rPr lang="en"/>
              <a:t>The borough should publish information online about the board’s function, composition, and minutes of its meetings, including its recommendations that it makes.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Similarly, LOTI also proposes creating a pan-London Advisory Ethics Board as an alternative or supplementary resource for boroughs. LOTI recognises that not every borough may have enough projects to necessitate a board, and that if every public sector organisation or company had their own ethics boards there wouldn’t be enough experts to go around! Therefore, a pan-London board might serve the needs of individual boroughs, plus be an appropriate board for any collaborative, multi-borough data projects. </a:t>
            </a:r>
            <a:endParaRPr/>
          </a:p>
        </p:txBody>
      </p:sp>
      <p:sp>
        <p:nvSpPr>
          <p:cNvPr id="236" name="Google Shape;236;g128db56fe54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28db56fe54_0_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*LOTI recommends that data teams, in the design stage of any new data project, consider whether residents will need the right to appeal and recourse. If so, LOTI recommends using user-centred design and digital methods to ensure that these processes sufficiently meet the needs of the data subject in the social context of the specific data subject. </a:t>
            </a:r>
            <a:endParaRPr/>
          </a:p>
        </p:txBody>
      </p:sp>
      <p:sp>
        <p:nvSpPr>
          <p:cNvPr id="245" name="Google Shape;245;g128db56fe54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8db56fe54_0_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28db56fe54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8db56fe54_0_10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Montserrat"/>
                <a:ea typeface="Montserrat"/>
                <a:cs typeface="Montserrat"/>
                <a:sym typeface="Montserrat"/>
              </a:rPr>
              <a:t>*</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dk1"/>
                </a:solidFill>
                <a:latin typeface="Montserrat"/>
                <a:ea typeface="Montserrat"/>
                <a:cs typeface="Montserrat"/>
                <a:sym typeface="Montserrat"/>
              </a:rPr>
              <a:t>Technical Data Skills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a:solidFill>
                  <a:schemeClr val="dk1"/>
                </a:solidFill>
                <a:latin typeface="Montserrat"/>
                <a:ea typeface="Montserrat"/>
                <a:cs typeface="Montserrat"/>
                <a:sym typeface="Montserrat"/>
              </a:rPr>
              <a:t>Data Scientists and Analysts should think critically about the data they use and the models they select as part of their collection, analysis and presentation techniques. An understanding of reporting, selection and systematic biases, over generalisation, unconscious bias and overfitting should be a part of a practitioner's toolkit. Good practice such as conducting Exploratory Data Analysis at the beginning of the project and using a well structured notebook can help others to provide scrutiny and identify biases.</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Using the </a:t>
            </a:r>
            <a:r>
              <a:rPr lang="en" u="sng">
                <a:solidFill>
                  <a:srgbClr val="1155CC"/>
                </a:solidFill>
                <a:latin typeface="Montserrat"/>
                <a:ea typeface="Montserrat"/>
                <a:cs typeface="Montserrat"/>
                <a:sym typeface="Montserrat"/>
                <a:hlinkClick r:id="rId2">
                  <a:extLst>
                    <a:ext uri="{A12FA001-AC4F-418D-AE19-62706E023703}">
                      <ahyp:hlinkClr val="tx"/>
                    </a:ext>
                  </a:extLst>
                </a:hlinkClick>
              </a:rPr>
              <a:t>USKA Ethics Self Assessment tools ‘Method and Quality’</a:t>
            </a:r>
            <a:r>
              <a:rPr lang="en">
                <a:solidFill>
                  <a:schemeClr val="dk1"/>
                </a:solidFill>
                <a:latin typeface="Montserrat"/>
                <a:ea typeface="Montserrat"/>
                <a:cs typeface="Montserrat"/>
                <a:sym typeface="Montserrat"/>
              </a:rPr>
              <a:t> section is a good way to rank and record ethical risks at the analysis stage.</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Socio-technical skills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Practitioners, especially those in management positions, should also understand how data technologies exist within the society in which they are implemented.  By this, we mean having the skills and knowledge to know when and how to consult with residents on data, how to write about data projects in explainable language for different audiences, or being able to identify using design methods any problems that may emerge through the use of any tool or service developed with data.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Data Ethics Beginner Courses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Awareness in Data Ethics - Office for National Statistics</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Montserrat"/>
                <a:ea typeface="Montserrat"/>
                <a:cs typeface="Montserrat"/>
                <a:sym typeface="Montserrat"/>
                <a:hlinkClick r:id="rId3"/>
              </a:rPr>
              <a:t>https://gss.civilservice.gov.uk/training/awareness-in-data-ethics/</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Introduction to Data Ethics and the Data Ethics Canvas - Open Data Institute</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Montserrat"/>
                <a:ea typeface="Montserrat"/>
                <a:cs typeface="Montserrat"/>
                <a:sym typeface="Montserrat"/>
                <a:hlinkClick r:id="rId4"/>
              </a:rPr>
              <a:t>https://theodi.org/event/introduction-to-data-ethics-and-the-data-ethics-canvas-23-05-2022-pm/</a:t>
            </a: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Data Ethics Advanced Courses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 Ethics Professional and Data Ethics Facilitator - Open Data Institute</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Montserrat"/>
                <a:ea typeface="Montserrat"/>
                <a:cs typeface="Montserrat"/>
                <a:sym typeface="Montserrat"/>
                <a:hlinkClick r:id="rId5"/>
              </a:rPr>
              <a:t>https://theodi.org/event_series/data-ethics-professional/</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Data Bias Courses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Understanding Bias in Data - Coursera</a:t>
            </a:r>
            <a:r>
              <a:rPr b="1" lang="en">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u="sng">
                <a:solidFill>
                  <a:srgbClr val="1155CC"/>
                </a:solidFill>
                <a:latin typeface="Montserrat"/>
                <a:ea typeface="Montserrat"/>
                <a:cs typeface="Montserrat"/>
                <a:sym typeface="Montserrat"/>
                <a:hlinkClick r:id="rId6">
                  <a:extLst>
                    <a:ext uri="{A12FA001-AC4F-418D-AE19-62706E023703}">
                      <ahyp:hlinkClr val="tx"/>
                    </a:ext>
                  </a:extLst>
                </a:hlinkClick>
              </a:rPr>
              <a:t>https://www.coursera.org/lecture/data-preparation/understanding-bias-in-data-NGtoT?redirectTo=%2Flearn%2Fdata-preparation%3Faction%3Denroll</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Fairness - Google Machine Learning  Crash Course</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u="sng">
                <a:solidFill>
                  <a:srgbClr val="1155CC"/>
                </a:solidFill>
                <a:latin typeface="Montserrat"/>
                <a:ea typeface="Montserrat"/>
                <a:cs typeface="Montserrat"/>
                <a:sym typeface="Montserrat"/>
                <a:hlinkClick r:id="rId7">
                  <a:extLst>
                    <a:ext uri="{A12FA001-AC4F-418D-AE19-62706E023703}">
                      <ahyp:hlinkClr val="tx"/>
                    </a:ext>
                  </a:extLst>
                </a:hlinkClick>
              </a:rPr>
              <a:t>https://developers.google.com/machine-learning/crash-course/fairness/video-lecture</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Montserrat"/>
              <a:ea typeface="Montserrat"/>
              <a:cs typeface="Montserrat"/>
              <a:sym typeface="Montserrat"/>
            </a:endParaRPr>
          </a:p>
        </p:txBody>
      </p:sp>
      <p:sp>
        <p:nvSpPr>
          <p:cNvPr id="263" name="Google Shape;263;g128db56fe54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8db56fe54_0_1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128db56fe54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8db56fe54_0_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responsibility highlights the importance of having data ethics competencies at different levels in an organisation, otherwise the line manager of a data scientist, or even their line manager, if they lack sufficient understanding of data ethics, won’t be able to evaluate the performance of their staff in this regard. </a:t>
            </a:r>
            <a:endParaRPr/>
          </a:p>
        </p:txBody>
      </p:sp>
      <p:sp>
        <p:nvSpPr>
          <p:cNvPr id="280" name="Google Shape;280;g128db56fe54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8db56fe54_0_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*Hiring a data ethicist should not be the first step of an organisation. This is for two reasons. First, it risks delegating ethics to a single individual. Instead, ethics is the domain of anyone using or managing data. Second, there are very few people with the full skillset to be an ethicist as defined in the DDaT Capability Framework. There simply are not enough people with these skills to hire someone yet - </a:t>
            </a:r>
            <a:r>
              <a:rPr lang="en"/>
              <a:t>especially</a:t>
            </a:r>
            <a:r>
              <a:rPr lang="en"/>
              <a:t> when compared with the proportionate need of councils.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Therefore, LOTI recommends first training staff in data ethics, before hiring a dedicated data ethicist. </a:t>
            </a:r>
            <a:br>
              <a:rPr lang="en"/>
            </a:br>
            <a:br>
              <a:rPr lang="en"/>
            </a:br>
            <a:r>
              <a:rPr lang="en"/>
              <a:t>Instead, having undertaken training over the past 12 months, the LOTI Researcher will act as a part-time ‘Data Ethicist’. The Data Ethicist can help boroughs facilitate data ethics explorations of projects, organisational development and citizen engagement, as well as do research on emergent data ethics issues, in lieu of boroughs having such a role themselves.</a:t>
            </a:r>
            <a:endParaRPr/>
          </a:p>
        </p:txBody>
      </p:sp>
      <p:sp>
        <p:nvSpPr>
          <p:cNvPr id="290" name="Google Shape;290;g128db56fe54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e6d979c2e_0_1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12e6d979c2e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26774fe8c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50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145" name="Google Shape;145;g1226774fe8c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80ea460a4_0_2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280ea460a4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80ea460a4_0_2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1280ea460a4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8db56fe54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*Opening paragraph:</a:t>
            </a:r>
            <a:endParaRPr/>
          </a:p>
          <a:p>
            <a:pPr indent="0" lvl="0" marL="0" rtl="0" algn="l">
              <a:spcBef>
                <a:spcPts val="0"/>
              </a:spcBef>
              <a:spcAft>
                <a:spcPts val="0"/>
              </a:spcAft>
              <a:buNone/>
            </a:pPr>
            <a:r>
              <a:rPr lang="en"/>
              <a:t>It is important to communicate how data is being used, to enable accountability but also because there is significant lack of understanding around this already. Councils need to ensure that their decisions made with data are explainable both to someone with limited data literacy and to expert audiences like researchers or </a:t>
            </a:r>
            <a:r>
              <a:rPr lang="en"/>
              <a:t>journalists.</a:t>
            </a:r>
            <a:br>
              <a:rPr lang="en"/>
            </a:br>
            <a:br>
              <a:rPr lang="en"/>
            </a:br>
            <a:endParaRPr/>
          </a:p>
        </p:txBody>
      </p:sp>
      <p:sp>
        <p:nvSpPr>
          <p:cNvPr id="173" name="Google Shape;173;g128db56fe5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8db56fe54_0_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dk1"/>
                </a:solidFill>
                <a:latin typeface="Montserrat"/>
                <a:ea typeface="Montserrat"/>
                <a:cs typeface="Montserrat"/>
                <a:sym typeface="Montserrat"/>
              </a:rPr>
              <a:t>*Sensitive Data - </a:t>
            </a:r>
            <a:r>
              <a:rPr lang="en" sz="1300">
                <a:solidFill>
                  <a:schemeClr val="dk1"/>
                </a:solidFill>
                <a:latin typeface="Montserrat"/>
                <a:ea typeface="Montserrat"/>
                <a:cs typeface="Montserrat"/>
                <a:sym typeface="Montserrat"/>
              </a:rPr>
              <a:t>LOTI also recommends that local authorities proactively communicate when and where they are collecting certain types of more sensitive data, such as biometric information, particularly through more invasive collection methods like surveillance. Importantly, this means sharing upfront how the data is stored, shared and used, in straightforward language that anyone with limited data literacy could understand.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Interacting with a Bot - </a:t>
            </a:r>
            <a:r>
              <a:rPr lang="en" sz="1300">
                <a:solidFill>
                  <a:schemeClr val="dk1"/>
                </a:solidFill>
                <a:latin typeface="Montserrat"/>
                <a:ea typeface="Montserrat"/>
                <a:cs typeface="Montserrat"/>
                <a:sym typeface="Montserrat"/>
              </a:rPr>
              <a:t>It is important that residents know at the start of a conversation if they are speaking with an automatic chatbot or a human. Research shows that people do not like being deceived thinking they were speaking to a human. This is currently a proposal in the EU AI Act and may soon be UK legislation.</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br>
              <a:rPr lang="en" sz="1300">
                <a:solidFill>
                  <a:schemeClr val="dk1"/>
                </a:solidFill>
                <a:latin typeface="Montserrat"/>
                <a:ea typeface="Montserrat"/>
                <a:cs typeface="Montserrat"/>
                <a:sym typeface="Montserrat"/>
              </a:rPr>
            </a:b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182" name="Google Shape;182;g128db56fe54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8db56fe54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more detailed guidance, LOTI recommends </a:t>
            </a:r>
            <a:r>
              <a:rPr lang="en"/>
              <a:t>consulting</a:t>
            </a:r>
            <a:r>
              <a:rPr lang="en"/>
              <a:t> the OECD’s research on innovative citizen engagement, including their seminal </a:t>
            </a:r>
            <a:r>
              <a:rPr lang="en" u="sng">
                <a:solidFill>
                  <a:schemeClr val="hlink"/>
                </a:solidFill>
                <a:hlinkClick r:id="rId2"/>
              </a:rPr>
              <a:t>‘Catching the Deliberative Wave’</a:t>
            </a:r>
            <a:r>
              <a:rPr lang="en"/>
              <a:t> report. </a:t>
            </a:r>
            <a:br>
              <a:rPr lang="en"/>
            </a:br>
            <a:br>
              <a:rPr lang="en"/>
            </a:br>
            <a:r>
              <a:rPr lang="en"/>
              <a:t>*Recomendation in practice 2:</a:t>
            </a:r>
            <a:endParaRPr/>
          </a:p>
          <a:p>
            <a:pPr indent="0" lvl="0" marL="0" rtl="0" algn="l">
              <a:spcBef>
                <a:spcPts val="0"/>
              </a:spcBef>
              <a:spcAft>
                <a:spcPts val="0"/>
              </a:spcAft>
              <a:buNone/>
            </a:pPr>
            <a:r>
              <a:rPr lang="en"/>
              <a:t>In Camden, they used the process of a citizen jury </a:t>
            </a:r>
            <a:r>
              <a:rPr lang="en"/>
              <a:t>complemented</a:t>
            </a:r>
            <a:r>
              <a:rPr lang="en"/>
              <a:t> by resident surveys to inform how their data strategy might be created. </a:t>
            </a:r>
            <a:endParaRPr/>
          </a:p>
        </p:txBody>
      </p:sp>
      <p:sp>
        <p:nvSpPr>
          <p:cNvPr id="191" name="Google Shape;191;g128db56fe5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42b4d44669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142b4d4466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 name="Google Shape;13;p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2"/>
          <p:cNvPicPr preferRelativeResize="0"/>
          <p:nvPr/>
        </p:nvPicPr>
        <p:blipFill rotWithShape="1">
          <a:blip r:embed="rId2">
            <a:alphaModFix/>
          </a:blip>
          <a:srcRect b="0" l="0" r="0" t="0"/>
          <a:stretch/>
        </p:blipFill>
        <p:spPr>
          <a:xfrm>
            <a:off x="8003895" y="4399033"/>
            <a:ext cx="761397" cy="3833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 name="Google Shape;75;p1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p:spTree>
      <p:nvGrpSpPr>
        <p:cNvPr id="79" name="Shape 79"/>
        <p:cNvGrpSpPr/>
        <p:nvPr/>
      </p:nvGrpSpPr>
      <p:grpSpPr>
        <a:xfrm>
          <a:off x="0" y="0"/>
          <a:ext cx="0" cy="0"/>
          <a:chOff x="0" y="0"/>
          <a:chExt cx="0" cy="0"/>
        </a:xfrm>
      </p:grpSpPr>
      <p:sp>
        <p:nvSpPr>
          <p:cNvPr id="80" name="Google Shape;80;p13"/>
          <p:cNvSpPr/>
          <p:nvPr/>
        </p:nvSpPr>
        <p:spPr>
          <a:xfrm>
            <a:off x="-18000" y="-46050"/>
            <a:ext cx="3058200" cy="2634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1" name="Google Shape;81;p13"/>
          <p:cNvSpPr/>
          <p:nvPr/>
        </p:nvSpPr>
        <p:spPr>
          <a:xfrm>
            <a:off x="3039524" y="-46050"/>
            <a:ext cx="3058200" cy="2634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2" name="Google Shape;82;p13"/>
          <p:cNvSpPr/>
          <p:nvPr/>
        </p:nvSpPr>
        <p:spPr>
          <a:xfrm>
            <a:off x="6097048" y="-46050"/>
            <a:ext cx="3058200" cy="26346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3" name="Google Shape;83;p13"/>
          <p:cNvSpPr/>
          <p:nvPr/>
        </p:nvSpPr>
        <p:spPr>
          <a:xfrm>
            <a:off x="-18000" y="2590800"/>
            <a:ext cx="3058200" cy="2634600"/>
          </a:xfrm>
          <a:prstGeom prst="rect">
            <a:avLst/>
          </a:prstGeom>
          <a:solidFill>
            <a:srgbClr val="199FA5"/>
          </a:solid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4" name="Google Shape;84;p13"/>
          <p:cNvSpPr/>
          <p:nvPr/>
        </p:nvSpPr>
        <p:spPr>
          <a:xfrm>
            <a:off x="3039524" y="2590800"/>
            <a:ext cx="3058200" cy="2634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5" name="Google Shape;85;p13"/>
          <p:cNvSpPr/>
          <p:nvPr/>
        </p:nvSpPr>
        <p:spPr>
          <a:xfrm>
            <a:off x="6097048" y="2590800"/>
            <a:ext cx="3058200" cy="2634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p:spTree>
      <p:nvGrpSpPr>
        <p:cNvPr id="86" name="Shape 86"/>
        <p:cNvGrpSpPr/>
        <p:nvPr/>
      </p:nvGrpSpPr>
      <p:grpSpPr>
        <a:xfrm>
          <a:off x="0" y="0"/>
          <a:ext cx="0" cy="0"/>
          <a:chOff x="0" y="0"/>
          <a:chExt cx="0" cy="0"/>
        </a:xfrm>
      </p:grpSpPr>
      <p:sp>
        <p:nvSpPr>
          <p:cNvPr id="87" name="Google Shape;87;p14"/>
          <p:cNvSpPr/>
          <p:nvPr/>
        </p:nvSpPr>
        <p:spPr>
          <a:xfrm>
            <a:off x="-18000" y="-50456"/>
            <a:ext cx="4590000" cy="5218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8" name="Google Shape;88;p14"/>
          <p:cNvSpPr/>
          <p:nvPr/>
        </p:nvSpPr>
        <p:spPr>
          <a:xfrm>
            <a:off x="4573050" y="-50456"/>
            <a:ext cx="4588800" cy="5218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89" name="Google Shape;89;p14"/>
          <p:cNvPicPr preferRelativeResize="0"/>
          <p:nvPr/>
        </p:nvPicPr>
        <p:blipFill rotWithShape="1">
          <a:blip r:embed="rId2">
            <a:alphaModFix/>
          </a:blip>
          <a:srcRect b="0" l="0" r="0" t="0"/>
          <a:stretch/>
        </p:blipFill>
        <p:spPr>
          <a:xfrm>
            <a:off x="8003895" y="4399033"/>
            <a:ext cx="761397" cy="3833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90" name="Shape 90"/>
        <p:cNvGrpSpPr/>
        <p:nvPr/>
      </p:nvGrpSpPr>
      <p:grpSpPr>
        <a:xfrm>
          <a:off x="0" y="0"/>
          <a:ext cx="0" cy="0"/>
          <a:chOff x="0" y="0"/>
          <a:chExt cx="0" cy="0"/>
        </a:xfrm>
      </p:grpSpPr>
      <p:pic>
        <p:nvPicPr>
          <p:cNvPr id="91" name="Google Shape;91;p15"/>
          <p:cNvPicPr preferRelativeResize="0"/>
          <p:nvPr/>
        </p:nvPicPr>
        <p:blipFill rotWithShape="1">
          <a:blip r:embed="rId2">
            <a:alphaModFix/>
          </a:blip>
          <a:srcRect b="0" l="0" r="0" t="0"/>
          <a:stretch/>
        </p:blipFill>
        <p:spPr>
          <a:xfrm>
            <a:off x="8003895" y="4399033"/>
            <a:ext cx="761397" cy="3833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lank">
  <p:cSld name="SECTION_HEADER_1_1_3">
    <p:bg>
      <p:bgPr>
        <a:solidFill>
          <a:srgbClr val="FFFFFF"/>
        </a:solidFill>
      </p:bgPr>
    </p:bg>
    <p:spTree>
      <p:nvGrpSpPr>
        <p:cNvPr id="92" name="Shape 92"/>
        <p:cNvGrpSpPr/>
        <p:nvPr/>
      </p:nvGrpSpPr>
      <p:grpSpPr>
        <a:xfrm>
          <a:off x="0" y="0"/>
          <a:ext cx="0" cy="0"/>
          <a:chOff x="0" y="0"/>
          <a:chExt cx="0" cy="0"/>
        </a:xfrm>
      </p:grpSpPr>
      <p:sp>
        <p:nvSpPr>
          <p:cNvPr id="93" name="Google Shape;93;p16"/>
          <p:cNvSpPr txBox="1"/>
          <p:nvPr/>
        </p:nvSpPr>
        <p:spPr>
          <a:xfrm>
            <a:off x="8453176" y="4848680"/>
            <a:ext cx="469200" cy="226800"/>
          </a:xfrm>
          <a:prstGeom prst="rect">
            <a:avLst/>
          </a:prstGeom>
          <a:noFill/>
          <a:ln>
            <a:noFill/>
          </a:ln>
        </p:spPr>
        <p:txBody>
          <a:bodyPr anchorCtr="0" anchor="ctr" bIns="73700" lIns="73700" spcFirstLastPara="1" rIns="73700" wrap="square" tIns="73700">
            <a:noAutofit/>
          </a:bodyPr>
          <a:lstStyle/>
          <a:p>
            <a:pPr indent="0" lvl="0" marL="0" rtl="0" algn="r">
              <a:spcBef>
                <a:spcPts val="0"/>
              </a:spcBef>
              <a:spcAft>
                <a:spcPts val="0"/>
              </a:spcAft>
              <a:buNone/>
            </a:pPr>
            <a:fld id="{00000000-1234-1234-1234-123412341234}" type="slidenum">
              <a:rPr lang="en" sz="800">
                <a:solidFill>
                  <a:srgbClr val="595959"/>
                </a:solidFill>
                <a:latin typeface="Proxima Nova"/>
                <a:ea typeface="Proxima Nova"/>
                <a:cs typeface="Proxima Nova"/>
                <a:sym typeface="Proxima Nova"/>
              </a:rPr>
              <a:t>‹#›</a:t>
            </a:fld>
            <a:endParaRPr sz="800">
              <a:solidFill>
                <a:srgbClr val="595959"/>
              </a:solidFill>
              <a:latin typeface="Proxima Nova"/>
              <a:ea typeface="Proxima Nova"/>
              <a:cs typeface="Proxima Nova"/>
              <a:sym typeface="Proxima Nov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Blank">
  <p:cSld name="CUSTOM">
    <p:spTree>
      <p:nvGrpSpPr>
        <p:cNvPr id="94" name="Shape 94"/>
        <p:cNvGrpSpPr/>
        <p:nvPr/>
      </p:nvGrpSpPr>
      <p:grpSpPr>
        <a:xfrm>
          <a:off x="0" y="0"/>
          <a:ext cx="0" cy="0"/>
          <a:chOff x="0" y="0"/>
          <a:chExt cx="0" cy="0"/>
        </a:xfrm>
      </p:grpSpPr>
      <p:sp>
        <p:nvSpPr>
          <p:cNvPr id="95" name="Google Shape;95;p17"/>
          <p:cNvSpPr txBox="1"/>
          <p:nvPr/>
        </p:nvSpPr>
        <p:spPr>
          <a:xfrm>
            <a:off x="6196500" y="4719836"/>
            <a:ext cx="2844900" cy="36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8B9699"/>
                </a:solidFill>
                <a:latin typeface="Poppins"/>
                <a:ea typeface="Poppins"/>
                <a:cs typeface="Poppins"/>
                <a:sym typeface="Poppins"/>
              </a:rPr>
              <a:t>‹#›</a:t>
            </a:fld>
            <a:endParaRPr sz="1000">
              <a:solidFill>
                <a:srgbClr val="8B9699"/>
              </a:solidFill>
              <a:latin typeface="Poppins"/>
              <a:ea typeface="Poppins"/>
              <a:cs typeface="Poppins"/>
              <a:sym typeface="Poppi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 name="Google Shape;98;p1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99" name="Google Shape;99;p1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00" name="Shape 100"/>
        <p:cNvGrpSpPr/>
        <p:nvPr/>
      </p:nvGrpSpPr>
      <p:grpSpPr>
        <a:xfrm>
          <a:off x="0" y="0"/>
          <a:ext cx="0" cy="0"/>
          <a:chOff x="0" y="0"/>
          <a:chExt cx="0" cy="0"/>
        </a:xfrm>
      </p:grpSpPr>
      <p:sp>
        <p:nvSpPr>
          <p:cNvPr id="101" name="Google Shape;101;p1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1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03" name="Google Shape;10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cSld name="TITLE_1">
    <p:bg>
      <p:bgPr>
        <a:solidFill>
          <a:srgbClr val="3C4B6E"/>
        </a:solidFill>
      </p:bgPr>
    </p:bg>
    <p:spTree>
      <p:nvGrpSpPr>
        <p:cNvPr id="106" name="Shape 106"/>
        <p:cNvGrpSpPr/>
        <p:nvPr/>
      </p:nvGrpSpPr>
      <p:grpSpPr>
        <a:xfrm>
          <a:off x="0" y="0"/>
          <a:ext cx="0" cy="0"/>
          <a:chOff x="0" y="0"/>
          <a:chExt cx="0" cy="0"/>
        </a:xfrm>
      </p:grpSpPr>
      <p:sp>
        <p:nvSpPr>
          <p:cNvPr id="107" name="Google Shape;107;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8" name="Google Shape;108;p20"/>
          <p:cNvPicPr preferRelativeResize="0"/>
          <p:nvPr/>
        </p:nvPicPr>
        <p:blipFill>
          <a:blip r:embed="rId2">
            <a:alphaModFix/>
          </a:blip>
          <a:stretch>
            <a:fillRect/>
          </a:stretch>
        </p:blipFill>
        <p:spPr>
          <a:xfrm>
            <a:off x="832400" y="461275"/>
            <a:ext cx="2238926" cy="382700"/>
          </a:xfrm>
          <a:prstGeom prst="rect">
            <a:avLst/>
          </a:prstGeom>
          <a:noFill/>
          <a:ln>
            <a:noFill/>
          </a:ln>
        </p:spPr>
      </p:pic>
      <p:cxnSp>
        <p:nvCxnSpPr>
          <p:cNvPr id="109" name="Google Shape;109;p20"/>
          <p:cNvCxnSpPr/>
          <p:nvPr/>
        </p:nvCxnSpPr>
        <p:spPr>
          <a:xfrm>
            <a:off x="766500" y="3274338"/>
            <a:ext cx="7313400" cy="4200"/>
          </a:xfrm>
          <a:prstGeom prst="straightConnector1">
            <a:avLst/>
          </a:prstGeom>
          <a:noFill/>
          <a:ln cap="flat" cmpd="sng" w="19050">
            <a:solidFill>
              <a:srgbClr val="FFFFFF"/>
            </a:solidFill>
            <a:prstDash val="solid"/>
            <a:round/>
            <a:headEnd len="med" w="med" type="none"/>
            <a:tailEnd len="med" w="med" type="none"/>
          </a:ln>
        </p:spPr>
      </p:cxnSp>
      <p:sp>
        <p:nvSpPr>
          <p:cNvPr id="110" name="Google Shape;110;p20"/>
          <p:cNvSpPr txBox="1"/>
          <p:nvPr>
            <p:ph type="title"/>
          </p:nvPr>
        </p:nvSpPr>
        <p:spPr>
          <a:xfrm>
            <a:off x="729625" y="1999300"/>
            <a:ext cx="5901300" cy="943200"/>
          </a:xfrm>
          <a:prstGeom prst="rect">
            <a:avLst/>
          </a:prstGeom>
        </p:spPr>
        <p:txBody>
          <a:bodyPr anchorCtr="0" anchor="ctr" bIns="34275" lIns="68575" spcFirstLastPara="1" rIns="68575" wrap="square" tIns="34275">
            <a:noAutofit/>
          </a:bodyPr>
          <a:lstStyle>
            <a:lvl1pPr lvl="0" rtl="0">
              <a:spcBef>
                <a:spcPts val="0"/>
              </a:spcBef>
              <a:spcAft>
                <a:spcPts val="0"/>
              </a:spcAft>
              <a:buNone/>
              <a:defRPr sz="4500">
                <a:solidFill>
                  <a:srgbClr val="FFFFFF"/>
                </a:solidFill>
                <a:latin typeface="Poppins Medium"/>
                <a:ea typeface="Poppins Medium"/>
                <a:cs typeface="Poppins Medium"/>
                <a:sym typeface="Poppins Medium"/>
              </a:defRPr>
            </a:lvl1pPr>
            <a:lvl2pPr lvl="1" rtl="0">
              <a:spcBef>
                <a:spcPts val="0"/>
              </a:spcBef>
              <a:spcAft>
                <a:spcPts val="0"/>
              </a:spcAft>
              <a:buNone/>
              <a:defRPr>
                <a:latin typeface="Poppins Medium"/>
                <a:ea typeface="Poppins Medium"/>
                <a:cs typeface="Poppins Medium"/>
                <a:sym typeface="Poppins Medium"/>
              </a:defRPr>
            </a:lvl2pPr>
            <a:lvl3pPr lvl="2" rtl="0">
              <a:spcBef>
                <a:spcPts val="0"/>
              </a:spcBef>
              <a:spcAft>
                <a:spcPts val="0"/>
              </a:spcAft>
              <a:buNone/>
              <a:defRPr>
                <a:latin typeface="Poppins Medium"/>
                <a:ea typeface="Poppins Medium"/>
                <a:cs typeface="Poppins Medium"/>
                <a:sym typeface="Poppins Medium"/>
              </a:defRPr>
            </a:lvl3pPr>
            <a:lvl4pPr lvl="3" rtl="0">
              <a:spcBef>
                <a:spcPts val="0"/>
              </a:spcBef>
              <a:spcAft>
                <a:spcPts val="0"/>
              </a:spcAft>
              <a:buNone/>
              <a:defRPr>
                <a:latin typeface="Poppins Medium"/>
                <a:ea typeface="Poppins Medium"/>
                <a:cs typeface="Poppins Medium"/>
                <a:sym typeface="Poppins Medium"/>
              </a:defRPr>
            </a:lvl4pPr>
            <a:lvl5pPr lvl="4" rtl="0">
              <a:spcBef>
                <a:spcPts val="0"/>
              </a:spcBef>
              <a:spcAft>
                <a:spcPts val="0"/>
              </a:spcAft>
              <a:buNone/>
              <a:defRPr>
                <a:latin typeface="Poppins Medium"/>
                <a:ea typeface="Poppins Medium"/>
                <a:cs typeface="Poppins Medium"/>
                <a:sym typeface="Poppins Medium"/>
              </a:defRPr>
            </a:lvl5pPr>
            <a:lvl6pPr lvl="5" rtl="0">
              <a:spcBef>
                <a:spcPts val="0"/>
              </a:spcBef>
              <a:spcAft>
                <a:spcPts val="0"/>
              </a:spcAft>
              <a:buNone/>
              <a:defRPr>
                <a:latin typeface="Poppins Medium"/>
                <a:ea typeface="Poppins Medium"/>
                <a:cs typeface="Poppins Medium"/>
                <a:sym typeface="Poppins Medium"/>
              </a:defRPr>
            </a:lvl6pPr>
            <a:lvl7pPr lvl="6" rtl="0">
              <a:spcBef>
                <a:spcPts val="0"/>
              </a:spcBef>
              <a:spcAft>
                <a:spcPts val="0"/>
              </a:spcAft>
              <a:buNone/>
              <a:defRPr>
                <a:latin typeface="Poppins Medium"/>
                <a:ea typeface="Poppins Medium"/>
                <a:cs typeface="Poppins Medium"/>
                <a:sym typeface="Poppins Medium"/>
              </a:defRPr>
            </a:lvl7pPr>
            <a:lvl8pPr lvl="7" rtl="0">
              <a:spcBef>
                <a:spcPts val="0"/>
              </a:spcBef>
              <a:spcAft>
                <a:spcPts val="0"/>
              </a:spcAft>
              <a:buNone/>
              <a:defRPr>
                <a:latin typeface="Poppins Medium"/>
                <a:ea typeface="Poppins Medium"/>
                <a:cs typeface="Poppins Medium"/>
                <a:sym typeface="Poppins Medium"/>
              </a:defRPr>
            </a:lvl8pPr>
            <a:lvl9pPr lvl="8" rtl="0">
              <a:spcBef>
                <a:spcPts val="0"/>
              </a:spcBef>
              <a:spcAft>
                <a:spcPts val="0"/>
              </a:spcAft>
              <a:buNone/>
              <a:defRPr>
                <a:latin typeface="Poppins Medium"/>
                <a:ea typeface="Poppins Medium"/>
                <a:cs typeface="Poppins Medium"/>
                <a:sym typeface="Poppins Medium"/>
              </a:defRPr>
            </a:lvl9pPr>
          </a:lstStyle>
          <a:p/>
        </p:txBody>
      </p:sp>
      <p:sp>
        <p:nvSpPr>
          <p:cNvPr id="111" name="Google Shape;111;p20"/>
          <p:cNvSpPr txBox="1"/>
          <p:nvPr>
            <p:ph idx="1" type="body"/>
          </p:nvPr>
        </p:nvSpPr>
        <p:spPr>
          <a:xfrm>
            <a:off x="729625" y="3610400"/>
            <a:ext cx="7694700" cy="943200"/>
          </a:xfrm>
          <a:prstGeom prst="rect">
            <a:avLst/>
          </a:prstGeom>
        </p:spPr>
        <p:txBody>
          <a:bodyPr anchorCtr="0" anchor="t" bIns="34275" lIns="68575" spcFirstLastPara="1" rIns="68575" wrap="square" tIns="34275">
            <a:noAutofit/>
          </a:bodyPr>
          <a:lstStyle>
            <a:lvl1pPr indent="-361950" lvl="0" marL="457200" rtl="0">
              <a:lnSpc>
                <a:spcPct val="100000"/>
              </a:lnSpc>
              <a:spcBef>
                <a:spcPts val="800"/>
              </a:spcBef>
              <a:spcAft>
                <a:spcPts val="0"/>
              </a:spcAft>
              <a:buClr>
                <a:srgbClr val="FFFFFF"/>
              </a:buClr>
              <a:buSzPts val="2100"/>
              <a:buFont typeface="Poppins Light"/>
              <a:buChar char="•"/>
              <a:defRPr>
                <a:solidFill>
                  <a:srgbClr val="FFFFFF"/>
                </a:solidFill>
                <a:latin typeface="Poppins Light"/>
                <a:ea typeface="Poppins Light"/>
                <a:cs typeface="Poppins Light"/>
                <a:sym typeface="Poppins Light"/>
              </a:defRPr>
            </a:lvl1pPr>
            <a:lvl2pPr indent="-342900" lvl="1" marL="914400" rtl="0">
              <a:lnSpc>
                <a:spcPct val="100000"/>
              </a:lnSpc>
              <a:spcBef>
                <a:spcPts val="400"/>
              </a:spcBef>
              <a:spcAft>
                <a:spcPts val="0"/>
              </a:spcAft>
              <a:buClr>
                <a:srgbClr val="FFFFFF"/>
              </a:buClr>
              <a:buSzPts val="1800"/>
              <a:buFont typeface="Poppins Light"/>
              <a:buChar char="•"/>
              <a:defRPr>
                <a:solidFill>
                  <a:srgbClr val="FFFFFF"/>
                </a:solidFill>
                <a:latin typeface="Poppins Light"/>
                <a:ea typeface="Poppins Light"/>
                <a:cs typeface="Poppins Light"/>
                <a:sym typeface="Poppins Light"/>
              </a:defRPr>
            </a:lvl2pPr>
            <a:lvl3pPr indent="-323850" lvl="2" marL="1371600" rtl="0">
              <a:lnSpc>
                <a:spcPct val="100000"/>
              </a:lnSpc>
              <a:spcBef>
                <a:spcPts val="400"/>
              </a:spcBef>
              <a:spcAft>
                <a:spcPts val="0"/>
              </a:spcAft>
              <a:buClr>
                <a:srgbClr val="FFFFFF"/>
              </a:buClr>
              <a:buSzPts val="1500"/>
              <a:buFont typeface="Poppins Light"/>
              <a:buChar char="•"/>
              <a:defRPr>
                <a:solidFill>
                  <a:srgbClr val="FFFFFF"/>
                </a:solidFill>
                <a:latin typeface="Poppins Light"/>
                <a:ea typeface="Poppins Light"/>
                <a:cs typeface="Poppins Light"/>
                <a:sym typeface="Poppins Light"/>
              </a:defRPr>
            </a:lvl3pPr>
            <a:lvl4pPr indent="-317500" lvl="3" marL="1828800" rtl="0">
              <a:lnSpc>
                <a:spcPct val="100000"/>
              </a:lnSpc>
              <a:spcBef>
                <a:spcPts val="400"/>
              </a:spcBef>
              <a:spcAft>
                <a:spcPts val="0"/>
              </a:spcAft>
              <a:buClr>
                <a:srgbClr val="FFFFFF"/>
              </a:buClr>
              <a:buSzPts val="1400"/>
              <a:buFont typeface="Poppins Light"/>
              <a:buChar char="•"/>
              <a:defRPr>
                <a:solidFill>
                  <a:srgbClr val="FFFFFF"/>
                </a:solidFill>
                <a:latin typeface="Poppins Light"/>
                <a:ea typeface="Poppins Light"/>
                <a:cs typeface="Poppins Light"/>
                <a:sym typeface="Poppins Light"/>
              </a:defRPr>
            </a:lvl4pPr>
            <a:lvl5pPr indent="-317500" lvl="4" marL="2286000" rtl="0">
              <a:lnSpc>
                <a:spcPct val="100000"/>
              </a:lnSpc>
              <a:spcBef>
                <a:spcPts val="400"/>
              </a:spcBef>
              <a:spcAft>
                <a:spcPts val="0"/>
              </a:spcAft>
              <a:buClr>
                <a:srgbClr val="FFFFFF"/>
              </a:buClr>
              <a:buSzPts val="1400"/>
              <a:buFont typeface="Poppins Light"/>
              <a:buChar char="•"/>
              <a:defRPr>
                <a:solidFill>
                  <a:srgbClr val="FFFFFF"/>
                </a:solidFill>
                <a:latin typeface="Poppins Light"/>
                <a:ea typeface="Poppins Light"/>
                <a:cs typeface="Poppins Light"/>
                <a:sym typeface="Poppins Light"/>
              </a:defRPr>
            </a:lvl5pPr>
            <a:lvl6pPr indent="-317500" lvl="5" marL="2743200" rtl="0">
              <a:lnSpc>
                <a:spcPct val="100000"/>
              </a:lnSpc>
              <a:spcBef>
                <a:spcPts val="400"/>
              </a:spcBef>
              <a:spcAft>
                <a:spcPts val="0"/>
              </a:spcAft>
              <a:buClr>
                <a:srgbClr val="FFFFFF"/>
              </a:buClr>
              <a:buSzPts val="1400"/>
              <a:buFont typeface="Poppins Light"/>
              <a:buChar char="•"/>
              <a:defRPr>
                <a:solidFill>
                  <a:srgbClr val="FFFFFF"/>
                </a:solidFill>
                <a:latin typeface="Poppins Light"/>
                <a:ea typeface="Poppins Light"/>
                <a:cs typeface="Poppins Light"/>
                <a:sym typeface="Poppins Light"/>
              </a:defRPr>
            </a:lvl6pPr>
            <a:lvl7pPr indent="-317500" lvl="6" marL="3200400" rtl="0">
              <a:lnSpc>
                <a:spcPct val="100000"/>
              </a:lnSpc>
              <a:spcBef>
                <a:spcPts val="400"/>
              </a:spcBef>
              <a:spcAft>
                <a:spcPts val="0"/>
              </a:spcAft>
              <a:buClr>
                <a:srgbClr val="FFFFFF"/>
              </a:buClr>
              <a:buSzPts val="1400"/>
              <a:buFont typeface="Poppins Light"/>
              <a:buChar char="•"/>
              <a:defRPr>
                <a:solidFill>
                  <a:srgbClr val="FFFFFF"/>
                </a:solidFill>
                <a:latin typeface="Poppins Light"/>
                <a:ea typeface="Poppins Light"/>
                <a:cs typeface="Poppins Light"/>
                <a:sym typeface="Poppins Light"/>
              </a:defRPr>
            </a:lvl7pPr>
            <a:lvl8pPr indent="-317500" lvl="7" marL="3657600" rtl="0">
              <a:lnSpc>
                <a:spcPct val="100000"/>
              </a:lnSpc>
              <a:spcBef>
                <a:spcPts val="400"/>
              </a:spcBef>
              <a:spcAft>
                <a:spcPts val="0"/>
              </a:spcAft>
              <a:buClr>
                <a:srgbClr val="FFFFFF"/>
              </a:buClr>
              <a:buSzPts val="1400"/>
              <a:buFont typeface="Poppins Light"/>
              <a:buChar char="•"/>
              <a:defRPr>
                <a:solidFill>
                  <a:srgbClr val="FFFFFF"/>
                </a:solidFill>
                <a:latin typeface="Poppins Light"/>
                <a:ea typeface="Poppins Light"/>
                <a:cs typeface="Poppins Light"/>
                <a:sym typeface="Poppins Light"/>
              </a:defRPr>
            </a:lvl8pPr>
            <a:lvl9pPr indent="-317500" lvl="8" marL="4114800" rtl="0">
              <a:lnSpc>
                <a:spcPct val="100000"/>
              </a:lnSpc>
              <a:spcBef>
                <a:spcPts val="400"/>
              </a:spcBef>
              <a:spcAft>
                <a:spcPts val="0"/>
              </a:spcAft>
              <a:buClr>
                <a:srgbClr val="FFFFFF"/>
              </a:buClr>
              <a:buSzPts val="1400"/>
              <a:buFont typeface="Poppins Light"/>
              <a:buChar char="•"/>
              <a:defRPr>
                <a:solidFill>
                  <a:srgbClr val="FFFFFF"/>
                </a:solidFill>
                <a:latin typeface="Poppins Light"/>
                <a:ea typeface="Poppins Light"/>
                <a:cs typeface="Poppins Light"/>
                <a:sym typeface="Poppins Ligh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 name="Shape 18"/>
        <p:cNvGrpSpPr/>
        <p:nvPr/>
      </p:nvGrpSpPr>
      <p:grpSpPr>
        <a:xfrm>
          <a:off x="0" y="0"/>
          <a:ext cx="0" cy="0"/>
          <a:chOff x="0" y="0"/>
          <a:chExt cx="0" cy="0"/>
        </a:xfrm>
      </p:grpSpPr>
      <p:sp>
        <p:nvSpPr>
          <p:cNvPr id="19" name="Google Shape;19;p3"/>
          <p:cNvSpPr/>
          <p:nvPr/>
        </p:nvSpPr>
        <p:spPr>
          <a:xfrm>
            <a:off x="-18000" y="0"/>
            <a:ext cx="918000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0" name="Google Shape;20;p3"/>
          <p:cNvPicPr preferRelativeResize="0"/>
          <p:nvPr/>
        </p:nvPicPr>
        <p:blipFill rotWithShape="1">
          <a:blip r:embed="rId2">
            <a:alphaModFix/>
          </a:blip>
          <a:srcRect b="0" l="0" r="0" t="0"/>
          <a:stretch/>
        </p:blipFill>
        <p:spPr>
          <a:xfrm>
            <a:off x="8003895" y="4399033"/>
            <a:ext cx="761397" cy="383377"/>
          </a:xfrm>
          <a:prstGeom prst="rect">
            <a:avLst/>
          </a:prstGeom>
          <a:noFill/>
          <a:ln>
            <a:noFill/>
          </a:ln>
        </p:spPr>
      </p:pic>
      <p:sp>
        <p:nvSpPr>
          <p:cNvPr id="21" name="Google Shape;21;p3"/>
          <p:cNvSpPr txBox="1"/>
          <p:nvPr>
            <p:ph idx="10" type="dt"/>
          </p:nvPr>
        </p:nvSpPr>
        <p:spPr>
          <a:xfrm>
            <a:off x="257175" y="4590721"/>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400">
                <a:solidFill>
                  <a:schemeClr val="lt1"/>
                </a:solidFill>
                <a:latin typeface="Arial"/>
                <a:ea typeface="Arial"/>
                <a:cs typeface="Arial"/>
                <a:sym typeface="Aria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Yellow layout">
  <p:cSld name="Image + Yellow layout">
    <p:spTree>
      <p:nvGrpSpPr>
        <p:cNvPr id="112" name="Shape 112"/>
        <p:cNvGrpSpPr/>
        <p:nvPr/>
      </p:nvGrpSpPr>
      <p:grpSpPr>
        <a:xfrm>
          <a:off x="0" y="0"/>
          <a:ext cx="0" cy="0"/>
          <a:chOff x="0" y="0"/>
          <a:chExt cx="0" cy="0"/>
        </a:xfrm>
      </p:grpSpPr>
      <p:sp>
        <p:nvSpPr>
          <p:cNvPr id="113" name="Google Shape;113;p21"/>
          <p:cNvSpPr/>
          <p:nvPr>
            <p:ph idx="2" type="pic"/>
          </p:nvPr>
        </p:nvSpPr>
        <p:spPr>
          <a:xfrm>
            <a:off x="4571999" y="4396"/>
            <a:ext cx="4572000" cy="5143500"/>
          </a:xfrm>
          <a:prstGeom prst="rect">
            <a:avLst/>
          </a:prstGeom>
          <a:noFill/>
          <a:ln>
            <a:noFill/>
          </a:ln>
        </p:spPr>
        <p:txBody>
          <a:bodyPr anchorCtr="0" anchor="t" bIns="91425" lIns="91425" spcFirstLastPara="1" rIns="91425" wrap="square" tIns="91425">
            <a:noAutofit/>
          </a:bodyPr>
          <a:lstStyle>
            <a:lvl1pPr lvl="0" marR="0" rtl="0" algn="l">
              <a:spcBef>
                <a:spcPts val="28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4" name="Google Shape;114;p21"/>
          <p:cNvSpPr/>
          <p:nvPr/>
        </p:nvSpPr>
        <p:spPr>
          <a:xfrm>
            <a:off x="-1" y="0"/>
            <a:ext cx="4572000" cy="514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1"/>
          <p:cNvSpPr txBox="1"/>
          <p:nvPr>
            <p:ph idx="1" type="body"/>
          </p:nvPr>
        </p:nvSpPr>
        <p:spPr>
          <a:xfrm>
            <a:off x="170710" y="783588"/>
            <a:ext cx="4242300" cy="1355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20000"/>
              </a:lnSpc>
              <a:spcBef>
                <a:spcPts val="32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1"/>
          <p:cNvSpPr txBox="1"/>
          <p:nvPr>
            <p:ph idx="3" type="body"/>
          </p:nvPr>
        </p:nvSpPr>
        <p:spPr>
          <a:xfrm>
            <a:off x="168715" y="174134"/>
            <a:ext cx="4244400" cy="2625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280"/>
              </a:spcBef>
              <a:spcAft>
                <a:spcPts val="0"/>
              </a:spcAft>
              <a:buClr>
                <a:schemeClr val="dk1"/>
              </a:buClr>
              <a:buSzPts val="1400"/>
              <a:buFont typeface="Arial"/>
              <a:buNone/>
              <a:defRPr b="1" i="0" sz="1400" u="none" cap="none" strike="noStrike">
                <a:solidFill>
                  <a:schemeClr val="dk1"/>
                </a:solidFill>
                <a:latin typeface="Century Gothic"/>
                <a:ea typeface="Century Gothic"/>
                <a:cs typeface="Century Gothic"/>
                <a:sym typeface="Century Gothic"/>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 name="Google Shape;117;p21"/>
          <p:cNvSpPr txBox="1"/>
          <p:nvPr>
            <p:ph idx="4" type="body"/>
          </p:nvPr>
        </p:nvSpPr>
        <p:spPr>
          <a:xfrm>
            <a:off x="168715" y="2139206"/>
            <a:ext cx="4244400" cy="233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180"/>
              </a:spcBef>
              <a:spcAft>
                <a:spcPts val="0"/>
              </a:spcAft>
              <a:buClr>
                <a:schemeClr val="dk1"/>
              </a:buClr>
              <a:buSzPts val="900"/>
              <a:buFont typeface="Calibri"/>
              <a:buNone/>
              <a:defRPr b="1" i="0" sz="900" u="none" cap="none" strike="noStrike">
                <a:solidFill>
                  <a:schemeClr val="dk1"/>
                </a:solidFill>
                <a:latin typeface="Century Gothic"/>
                <a:ea typeface="Century Gothic"/>
                <a:cs typeface="Century Gothic"/>
                <a:sym typeface="Century Gothic"/>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2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dk1"/>
                </a:solidFill>
                <a:latin typeface="Century Gothic"/>
                <a:ea typeface="Century Gothic"/>
                <a:cs typeface="Century Gothic"/>
                <a:sym typeface="Century Gothic"/>
              </a:defRPr>
            </a:lvl1pPr>
            <a:lvl2pPr lvl="1" rtl="0">
              <a:buNone/>
              <a:defRPr>
                <a:solidFill>
                  <a:schemeClr val="dk1"/>
                </a:solidFill>
                <a:latin typeface="Century Gothic"/>
                <a:ea typeface="Century Gothic"/>
                <a:cs typeface="Century Gothic"/>
                <a:sym typeface="Century Gothic"/>
              </a:defRPr>
            </a:lvl2pPr>
            <a:lvl3pPr lvl="2" rtl="0">
              <a:buNone/>
              <a:defRPr>
                <a:solidFill>
                  <a:schemeClr val="dk1"/>
                </a:solidFill>
                <a:latin typeface="Century Gothic"/>
                <a:ea typeface="Century Gothic"/>
                <a:cs typeface="Century Gothic"/>
                <a:sym typeface="Century Gothic"/>
              </a:defRPr>
            </a:lvl3pPr>
            <a:lvl4pPr lvl="3" rtl="0">
              <a:buNone/>
              <a:defRPr>
                <a:solidFill>
                  <a:schemeClr val="dk1"/>
                </a:solidFill>
                <a:latin typeface="Century Gothic"/>
                <a:ea typeface="Century Gothic"/>
                <a:cs typeface="Century Gothic"/>
                <a:sym typeface="Century Gothic"/>
              </a:defRPr>
            </a:lvl4pPr>
            <a:lvl5pPr lvl="4" rtl="0">
              <a:buNone/>
              <a:defRPr>
                <a:solidFill>
                  <a:schemeClr val="dk1"/>
                </a:solidFill>
                <a:latin typeface="Century Gothic"/>
                <a:ea typeface="Century Gothic"/>
                <a:cs typeface="Century Gothic"/>
                <a:sym typeface="Century Gothic"/>
              </a:defRPr>
            </a:lvl5pPr>
            <a:lvl6pPr lvl="5" rtl="0">
              <a:buNone/>
              <a:defRPr>
                <a:solidFill>
                  <a:schemeClr val="dk1"/>
                </a:solidFill>
                <a:latin typeface="Century Gothic"/>
                <a:ea typeface="Century Gothic"/>
                <a:cs typeface="Century Gothic"/>
                <a:sym typeface="Century Gothic"/>
              </a:defRPr>
            </a:lvl6pPr>
            <a:lvl7pPr lvl="6" rtl="0">
              <a:buNone/>
              <a:defRPr>
                <a:solidFill>
                  <a:schemeClr val="dk1"/>
                </a:solidFill>
                <a:latin typeface="Century Gothic"/>
                <a:ea typeface="Century Gothic"/>
                <a:cs typeface="Century Gothic"/>
                <a:sym typeface="Century Gothic"/>
              </a:defRPr>
            </a:lvl7pPr>
            <a:lvl8pPr lvl="7" rtl="0">
              <a:buNone/>
              <a:defRPr>
                <a:solidFill>
                  <a:schemeClr val="dk1"/>
                </a:solidFill>
                <a:latin typeface="Century Gothic"/>
                <a:ea typeface="Century Gothic"/>
                <a:cs typeface="Century Gothic"/>
                <a:sym typeface="Century Gothic"/>
              </a:defRPr>
            </a:lvl8pPr>
            <a:lvl9pPr lvl="8" rtl="0">
              <a:buNone/>
              <a:defRPr>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 Chart / Graph">
  <p:cSld name="CUSTOM_6">
    <p:spTree>
      <p:nvGrpSpPr>
        <p:cNvPr id="119" name="Shape 119"/>
        <p:cNvGrpSpPr/>
        <p:nvPr/>
      </p:nvGrpSpPr>
      <p:grpSpPr>
        <a:xfrm>
          <a:off x="0" y="0"/>
          <a:ext cx="0" cy="0"/>
          <a:chOff x="0" y="0"/>
          <a:chExt cx="0" cy="0"/>
        </a:xfrm>
      </p:grpSpPr>
      <p:sp>
        <p:nvSpPr>
          <p:cNvPr id="120" name="Google Shape;120;p22"/>
          <p:cNvSpPr txBox="1"/>
          <p:nvPr>
            <p:ph idx="1" type="subTitle"/>
          </p:nvPr>
        </p:nvSpPr>
        <p:spPr>
          <a:xfrm>
            <a:off x="117850" y="89825"/>
            <a:ext cx="8836200" cy="339300"/>
          </a:xfrm>
          <a:prstGeom prst="rect">
            <a:avLst/>
          </a:prstGeom>
        </p:spPr>
        <p:txBody>
          <a:bodyPr anchorCtr="0" anchor="t" bIns="34275" lIns="68575" spcFirstLastPara="1" rIns="68575" wrap="square" tIns="34275">
            <a:noAutofit/>
          </a:bodyPr>
          <a:lstStyle>
            <a:lvl1pPr lvl="0" rtl="0">
              <a:spcBef>
                <a:spcPts val="800"/>
              </a:spcBef>
              <a:spcAft>
                <a:spcPts val="0"/>
              </a:spcAft>
              <a:buNone/>
              <a:defRPr b="1">
                <a:latin typeface="Century Gothic"/>
                <a:ea typeface="Century Gothic"/>
                <a:cs typeface="Century Gothic"/>
                <a:sym typeface="Century Gothic"/>
              </a:defRPr>
            </a:lvl1pPr>
            <a:lvl2pPr lvl="1" rtl="0">
              <a:spcBef>
                <a:spcPts val="800"/>
              </a:spcBef>
              <a:spcAft>
                <a:spcPts val="0"/>
              </a:spcAft>
              <a:buNone/>
              <a:defRPr b="1"/>
            </a:lvl2pPr>
            <a:lvl3pPr lvl="2" rtl="0">
              <a:spcBef>
                <a:spcPts val="800"/>
              </a:spcBef>
              <a:spcAft>
                <a:spcPts val="0"/>
              </a:spcAft>
              <a:buNone/>
              <a:defRPr b="1"/>
            </a:lvl3pPr>
            <a:lvl4pPr lvl="3" rtl="0">
              <a:spcBef>
                <a:spcPts val="800"/>
              </a:spcBef>
              <a:spcAft>
                <a:spcPts val="0"/>
              </a:spcAft>
              <a:buNone/>
              <a:defRPr b="1"/>
            </a:lvl4pPr>
            <a:lvl5pPr lvl="4" rtl="0">
              <a:spcBef>
                <a:spcPts val="800"/>
              </a:spcBef>
              <a:spcAft>
                <a:spcPts val="0"/>
              </a:spcAft>
              <a:buNone/>
              <a:defRPr b="1"/>
            </a:lvl5pPr>
            <a:lvl6pPr lvl="5" rtl="0">
              <a:spcBef>
                <a:spcPts val="800"/>
              </a:spcBef>
              <a:spcAft>
                <a:spcPts val="0"/>
              </a:spcAft>
              <a:buNone/>
              <a:defRPr b="1"/>
            </a:lvl6pPr>
            <a:lvl7pPr lvl="6" rtl="0">
              <a:spcBef>
                <a:spcPts val="800"/>
              </a:spcBef>
              <a:spcAft>
                <a:spcPts val="0"/>
              </a:spcAft>
              <a:buNone/>
              <a:defRPr b="1"/>
            </a:lvl7pPr>
            <a:lvl8pPr lvl="7" rtl="0">
              <a:spcBef>
                <a:spcPts val="800"/>
              </a:spcBef>
              <a:spcAft>
                <a:spcPts val="0"/>
              </a:spcAft>
              <a:buNone/>
              <a:defRPr b="1"/>
            </a:lvl8pPr>
            <a:lvl9pPr lvl="8" rtl="0">
              <a:spcBef>
                <a:spcPts val="800"/>
              </a:spcBef>
              <a:spcAft>
                <a:spcPts val="0"/>
              </a:spcAft>
              <a:buNone/>
              <a:defRPr b="1"/>
            </a:lvl9pPr>
          </a:lstStyle>
          <a:p/>
        </p:txBody>
      </p:sp>
      <p:sp>
        <p:nvSpPr>
          <p:cNvPr id="121" name="Google Shape;121;p2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rgbClr val="000000"/>
                </a:solidFill>
                <a:latin typeface="Century Gothic"/>
                <a:ea typeface="Century Gothic"/>
                <a:cs typeface="Century Gothic"/>
                <a:sym typeface="Century Gothic"/>
              </a:defRPr>
            </a:lvl1pPr>
            <a:lvl2pPr lvl="1" rtl="0">
              <a:buNone/>
              <a:defRPr>
                <a:solidFill>
                  <a:srgbClr val="000000"/>
                </a:solidFill>
                <a:latin typeface="Century Gothic"/>
                <a:ea typeface="Century Gothic"/>
                <a:cs typeface="Century Gothic"/>
                <a:sym typeface="Century Gothic"/>
              </a:defRPr>
            </a:lvl2pPr>
            <a:lvl3pPr lvl="2" rtl="0">
              <a:buNone/>
              <a:defRPr>
                <a:solidFill>
                  <a:srgbClr val="000000"/>
                </a:solidFill>
                <a:latin typeface="Century Gothic"/>
                <a:ea typeface="Century Gothic"/>
                <a:cs typeface="Century Gothic"/>
                <a:sym typeface="Century Gothic"/>
              </a:defRPr>
            </a:lvl3pPr>
            <a:lvl4pPr lvl="3" rtl="0">
              <a:buNone/>
              <a:defRPr>
                <a:solidFill>
                  <a:srgbClr val="000000"/>
                </a:solidFill>
                <a:latin typeface="Century Gothic"/>
                <a:ea typeface="Century Gothic"/>
                <a:cs typeface="Century Gothic"/>
                <a:sym typeface="Century Gothic"/>
              </a:defRPr>
            </a:lvl4pPr>
            <a:lvl5pPr lvl="4" rtl="0">
              <a:buNone/>
              <a:defRPr>
                <a:solidFill>
                  <a:srgbClr val="000000"/>
                </a:solidFill>
                <a:latin typeface="Century Gothic"/>
                <a:ea typeface="Century Gothic"/>
                <a:cs typeface="Century Gothic"/>
                <a:sym typeface="Century Gothic"/>
              </a:defRPr>
            </a:lvl5pPr>
            <a:lvl6pPr lvl="5" rtl="0">
              <a:buNone/>
              <a:defRPr>
                <a:solidFill>
                  <a:srgbClr val="000000"/>
                </a:solidFill>
                <a:latin typeface="Century Gothic"/>
                <a:ea typeface="Century Gothic"/>
                <a:cs typeface="Century Gothic"/>
                <a:sym typeface="Century Gothic"/>
              </a:defRPr>
            </a:lvl6pPr>
            <a:lvl7pPr lvl="6" rtl="0">
              <a:buNone/>
              <a:defRPr>
                <a:solidFill>
                  <a:srgbClr val="000000"/>
                </a:solidFill>
                <a:latin typeface="Century Gothic"/>
                <a:ea typeface="Century Gothic"/>
                <a:cs typeface="Century Gothic"/>
                <a:sym typeface="Century Gothic"/>
              </a:defRPr>
            </a:lvl7pPr>
            <a:lvl8pPr lvl="7" rtl="0">
              <a:buNone/>
              <a:defRPr>
                <a:solidFill>
                  <a:srgbClr val="000000"/>
                </a:solidFill>
                <a:latin typeface="Century Gothic"/>
                <a:ea typeface="Century Gothic"/>
                <a:cs typeface="Century Gothic"/>
                <a:sym typeface="Century Gothic"/>
              </a:defRPr>
            </a:lvl8pPr>
            <a:lvl9pPr lvl="8" rtl="0">
              <a:buNone/>
              <a:defRPr>
                <a:solidFill>
                  <a:srgbClr val="00000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4"/>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 name="Google Shape;24;p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5" name="Google Shape;25;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 name="Google Shape;26;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 name="Google Shape;27;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 name="Google Shape;30;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 name="Google Shape;31;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 name="Google Shape;32;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 name="Google Shape;33;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 name="Google Shape;34;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 name="Google Shape;37;p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8" name="Google Shape;38;p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 name="Google Shape;39;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 name="Google Shape;40;p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 name="Google Shape;41;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 name="Google Shape;42;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 name="Google Shape;46;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 name="Google Shape;47;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 name="Google Shape;48;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 name="Google Shape;51;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 name="Google Shape;52;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5" name="Google Shape;55;p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56" name="Google Shape;56;p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57" name="Google Shape;57;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8" name="Google Shape;58;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 name="Google Shape;59;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 name="Google Shape;62;p10"/>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3" name="Google Shape;63;p1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64" name="Google Shape;64;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docs.google.com/presentation/d/1gKTjKz62i7s8mOhX02GZrpDL0wM_O0lSshOU9VV1anA/edit?usp=sharing"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theodi.org/article/the-data-ethics-canvas-2021/" TargetMode="External"/><Relationship Id="rId4" Type="http://schemas.openxmlformats.org/officeDocument/2006/relationships/hyperlink" Target="https://www.gov.uk/government/publications/data-ethics-framework" TargetMode="External"/><Relationship Id="rId5" Type="http://schemas.openxmlformats.org/officeDocument/2006/relationships/hyperlink" Target="https://www.adalovelaceinstitute.org/report/algorithmic-impact-assessment-case-study-healthcare/" TargetMode="External"/><Relationship Id="rId6" Type="http://schemas.openxmlformats.org/officeDocument/2006/relationships/hyperlink" Target="https://www.adalovelaceinstitute.org/report/examining-the-black-box-tools-for-assessing-algorithmic-systems/" TargetMode="External"/><Relationship Id="rId7" Type="http://schemas.openxmlformats.org/officeDocument/2006/relationships/hyperlink" Target="https://theodi.org/article/the-data-ethics-canvas-2021/" TargetMode="External"/><Relationship Id="rId8"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adalovelaceinstitute.org/resource/aia-template/" TargetMode="External"/><Relationship Id="rId4" Type="http://schemas.openxmlformats.org/officeDocument/2006/relationships/hyperlink" Target="https://www.gov.uk/government/collections/algorithmic-transparency-standard" TargetMode="External"/><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loti.london/resources/brents-approach-to-data-ethics-governance/"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ec.europa.eu/newsroom/article29/items/612053/en"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gov.uk/government/publications/guidelines-for-ai-procurement"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hub.packtpub.com/sir-tim-berners-lee-on-digital-ethics-and-socio-technical-systems-at-icdppc-2018/" TargetMode="External"/><Relationship Id="rId4" Type="http://schemas.openxmlformats.org/officeDocument/2006/relationships/hyperlink" Target="https://theodi.org/event_series/data-ethics-professional/" TargetMode="External"/><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ddc.dk/log-9-the-ethical-organization/"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dataingovernment.blog.gov.uk/wp-content/uploads/sites/46/2021/09/Data-Ethicist-DDaT-Capability-Framework-role.pdf"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docs.google.com/document/d/1G5lgeAx0yR7Xj3ylivGyWTOVupYyOr8rn3cPMg8Higg/edit?usp=sharing" TargetMode="External"/><Relationship Id="rId5" Type="http://schemas.openxmlformats.org/officeDocument/2006/relationships/slide" Target="/ppt/slid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1G5lgeAx0yR7Xj3ylivGyWTOVupYyOr8rn3cPMg8Higg/edit?usp=sharing" TargetMode="External"/><Relationship Id="rId4" Type="http://schemas.openxmlformats.org/officeDocument/2006/relationships/hyperlink" Target="https://www.camden.gov.uk/data-charter"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camden.gov.uk/data-charter#udjj"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gov.uk/government/collections/algorithmic-transparency-standard" TargetMode="External"/><Relationship Id="rId4" Type="http://schemas.openxmlformats.org/officeDocument/2006/relationships/hyperlink" Target="https://camdendata.commonplace.is/overview" TargetMode="External"/><Relationship Id="rId5" Type="http://schemas.openxmlformats.org/officeDocument/2006/relationships/hyperlink" Target="https://rbk.maps.arcgis.com/apps/dashboards/46867efa3203492a93348ba04ea23f08" TargetMode="External"/><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ico.org.uk/for-organisations/guide-to-data-protection/guide-to-the-general-data-protection-regulation-gdpr/individual-rights/rights-related-to-automated-decision-making-including-profiling/" TargetMode="External"/><Relationship Id="rId4" Type="http://schemas.openxmlformats.org/officeDocument/2006/relationships/hyperlink" Target="https://www.gov.uk/guidance/using-chatbots-and-webchat-tools#set-expectations-early" TargetMode="External"/><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turing-commons.netlify.app/ped/chapter3/when/#the-mlai-project-lifecycle" TargetMode="External"/><Relationship Id="rId4" Type="http://schemas.openxmlformats.org/officeDocument/2006/relationships/hyperlink" Target="https://turing-commons.netlify.app/ped/chapter3/how/" TargetMode="External"/><Relationship Id="rId5" Type="http://schemas.openxmlformats.org/officeDocument/2006/relationships/hyperlink" Target="https://www.smartcitypdx.com/news/2022/1/28/city-council-work-session-on-surveillance-technologies-and-digital-justice" TargetMode="External"/><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p:nvPr/>
        </p:nvSpPr>
        <p:spPr>
          <a:xfrm>
            <a:off x="-18000" y="0"/>
            <a:ext cx="9180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27" name="Google Shape;127;p23"/>
          <p:cNvPicPr preferRelativeResize="0"/>
          <p:nvPr/>
        </p:nvPicPr>
        <p:blipFill rotWithShape="1">
          <a:blip r:embed="rId3">
            <a:alphaModFix/>
          </a:blip>
          <a:srcRect b="0" l="0" r="0" t="0"/>
          <a:stretch/>
        </p:blipFill>
        <p:spPr>
          <a:xfrm>
            <a:off x="-18000" y="0"/>
            <a:ext cx="9179998" cy="5167789"/>
          </a:xfrm>
          <a:prstGeom prst="rect">
            <a:avLst/>
          </a:prstGeom>
          <a:noFill/>
          <a:ln>
            <a:noFill/>
          </a:ln>
        </p:spPr>
      </p:pic>
      <p:pic>
        <p:nvPicPr>
          <p:cNvPr id="128" name="Google Shape;128;p23"/>
          <p:cNvPicPr preferRelativeResize="0"/>
          <p:nvPr/>
        </p:nvPicPr>
        <p:blipFill rotWithShape="1">
          <a:blip r:embed="rId4">
            <a:alphaModFix/>
          </a:blip>
          <a:srcRect b="0" l="0" r="0" t="0"/>
          <a:stretch/>
        </p:blipFill>
        <p:spPr>
          <a:xfrm>
            <a:off x="8003895" y="4399033"/>
            <a:ext cx="761397" cy="383377"/>
          </a:xfrm>
          <a:prstGeom prst="rect">
            <a:avLst/>
          </a:prstGeom>
          <a:noFill/>
          <a:ln>
            <a:noFill/>
          </a:ln>
        </p:spPr>
      </p:pic>
      <p:sp>
        <p:nvSpPr>
          <p:cNvPr id="129" name="Google Shape;129;p23"/>
          <p:cNvSpPr txBox="1"/>
          <p:nvPr/>
        </p:nvSpPr>
        <p:spPr>
          <a:xfrm>
            <a:off x="261273" y="290550"/>
            <a:ext cx="71544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000">
                <a:solidFill>
                  <a:schemeClr val="lt1"/>
                </a:solidFill>
                <a:latin typeface="Montserrat"/>
                <a:ea typeface="Montserrat"/>
                <a:cs typeface="Montserrat"/>
                <a:sym typeface="Montserrat"/>
              </a:rPr>
              <a:t>LOTI Data Ethics:</a:t>
            </a:r>
            <a:endParaRPr b="1" sz="3000">
              <a:solidFill>
                <a:schemeClr val="lt1"/>
              </a:solidFill>
              <a:latin typeface="Montserrat"/>
              <a:ea typeface="Montserrat"/>
              <a:cs typeface="Montserrat"/>
              <a:sym typeface="Montserrat"/>
            </a:endParaRPr>
          </a:p>
          <a:p>
            <a:pPr indent="0" lvl="0" marL="0" marR="0" rtl="0" algn="l">
              <a:spcBef>
                <a:spcPts val="0"/>
              </a:spcBef>
              <a:spcAft>
                <a:spcPts val="0"/>
              </a:spcAft>
              <a:buNone/>
            </a:pPr>
            <a:r>
              <a:rPr i="1" lang="en" sz="3000">
                <a:solidFill>
                  <a:schemeClr val="lt1"/>
                </a:solidFill>
                <a:latin typeface="Montserrat"/>
                <a:ea typeface="Montserrat"/>
                <a:cs typeface="Montserrat"/>
                <a:sym typeface="Montserrat"/>
              </a:rPr>
              <a:t>Recommendations</a:t>
            </a:r>
            <a:r>
              <a:rPr i="1" lang="en" sz="3000">
                <a:solidFill>
                  <a:schemeClr val="lt1"/>
                </a:solidFill>
                <a:latin typeface="Montserrat"/>
                <a:ea typeface="Montserrat"/>
                <a:cs typeface="Montserrat"/>
                <a:sym typeface="Montserrat"/>
              </a:rPr>
              <a:t> for Local Government Data Ethics Capabilities</a:t>
            </a:r>
            <a:endParaRPr i="1" sz="3000">
              <a:solidFill>
                <a:schemeClr val="lt1"/>
              </a:solidFill>
              <a:latin typeface="Montserrat"/>
              <a:ea typeface="Montserrat"/>
              <a:cs typeface="Montserrat"/>
              <a:sym typeface="Montserrat"/>
            </a:endParaRPr>
          </a:p>
        </p:txBody>
      </p:sp>
      <p:sp>
        <p:nvSpPr>
          <p:cNvPr id="130" name="Google Shape;130;p23"/>
          <p:cNvSpPr txBox="1"/>
          <p:nvPr/>
        </p:nvSpPr>
        <p:spPr>
          <a:xfrm>
            <a:off x="576592" y="2357717"/>
            <a:ext cx="3845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Montserrat"/>
                <a:ea typeface="Montserrat"/>
                <a:cs typeface="Montserrat"/>
                <a:sym typeface="Montserrat"/>
              </a:rPr>
              <a:t>LOTI_LDN</a:t>
            </a:r>
            <a:endParaRPr sz="1200">
              <a:solidFill>
                <a:schemeClr val="lt1"/>
              </a:solidFill>
              <a:latin typeface="Montserrat"/>
              <a:ea typeface="Montserrat"/>
              <a:cs typeface="Montserrat"/>
              <a:sym typeface="Montserrat"/>
            </a:endParaRPr>
          </a:p>
        </p:txBody>
      </p:sp>
      <p:sp>
        <p:nvSpPr>
          <p:cNvPr id="131" name="Google Shape;131;p23"/>
          <p:cNvSpPr txBox="1"/>
          <p:nvPr/>
        </p:nvSpPr>
        <p:spPr>
          <a:xfrm>
            <a:off x="576592" y="2649379"/>
            <a:ext cx="3845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lt1"/>
                </a:solidFill>
                <a:latin typeface="Montserrat"/>
                <a:ea typeface="Montserrat"/>
                <a:cs typeface="Montserrat"/>
                <a:sym typeface="Montserrat"/>
              </a:rPr>
              <a:t>loti.london</a:t>
            </a:r>
            <a:endParaRPr sz="1200">
              <a:solidFill>
                <a:schemeClr val="lt1"/>
              </a:solidFill>
              <a:latin typeface="Montserrat"/>
              <a:ea typeface="Montserrat"/>
              <a:cs typeface="Montserrat"/>
              <a:sym typeface="Montserrat"/>
            </a:endParaRPr>
          </a:p>
        </p:txBody>
      </p:sp>
      <p:sp>
        <p:nvSpPr>
          <p:cNvPr id="132" name="Google Shape;132;p23"/>
          <p:cNvSpPr txBox="1"/>
          <p:nvPr/>
        </p:nvSpPr>
        <p:spPr>
          <a:xfrm>
            <a:off x="294526" y="3004103"/>
            <a:ext cx="3845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Arial"/>
                <a:ea typeface="Arial"/>
                <a:cs typeface="Arial"/>
                <a:sym typeface="Arial"/>
              </a:rPr>
              <a:t>#LOTI</a:t>
            </a:r>
            <a:endParaRPr sz="1200">
              <a:solidFill>
                <a:schemeClr val="lt1"/>
              </a:solidFill>
              <a:latin typeface="Arial"/>
              <a:ea typeface="Arial"/>
              <a:cs typeface="Arial"/>
              <a:sym typeface="Arial"/>
            </a:endParaRPr>
          </a:p>
        </p:txBody>
      </p:sp>
      <p:pic>
        <p:nvPicPr>
          <p:cNvPr id="133" name="Google Shape;133;p23"/>
          <p:cNvPicPr preferRelativeResize="0"/>
          <p:nvPr/>
        </p:nvPicPr>
        <p:blipFill rotWithShape="1">
          <a:blip r:embed="rId5">
            <a:alphaModFix/>
          </a:blip>
          <a:srcRect b="0" l="0" r="0" t="0"/>
          <a:stretch/>
        </p:blipFill>
        <p:spPr>
          <a:xfrm>
            <a:off x="327650" y="2371432"/>
            <a:ext cx="242314" cy="242317"/>
          </a:xfrm>
          <a:prstGeom prst="rect">
            <a:avLst/>
          </a:prstGeom>
          <a:noFill/>
          <a:ln>
            <a:noFill/>
          </a:ln>
        </p:spPr>
      </p:pic>
      <p:pic>
        <p:nvPicPr>
          <p:cNvPr id="134" name="Google Shape;134;p23"/>
          <p:cNvPicPr preferRelativeResize="0"/>
          <p:nvPr/>
        </p:nvPicPr>
        <p:blipFill rotWithShape="1">
          <a:blip r:embed="rId6">
            <a:alphaModFix/>
          </a:blip>
          <a:srcRect b="0" l="0" r="0" t="0"/>
          <a:stretch/>
        </p:blipFill>
        <p:spPr>
          <a:xfrm>
            <a:off x="319676" y="2658469"/>
            <a:ext cx="242314" cy="2423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12" name="Google Shape;212;p32"/>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lt2"/>
                </a:highlight>
                <a:latin typeface="Montserrat"/>
                <a:ea typeface="Montserrat"/>
                <a:cs typeface="Montserrat"/>
                <a:sym typeface="Montserrat"/>
              </a:rPr>
              <a:t> </a:t>
            </a:r>
            <a:r>
              <a:rPr b="1" lang="en">
                <a:solidFill>
                  <a:schemeClr val="lt1"/>
                </a:solidFill>
                <a:highlight>
                  <a:schemeClr val="lt2"/>
                </a:highlight>
                <a:latin typeface="Montserrat"/>
                <a:ea typeface="Montserrat"/>
                <a:cs typeface="Montserrat"/>
                <a:sym typeface="Montserrat"/>
              </a:rPr>
              <a:t>Governance &amp; Processes</a:t>
            </a:r>
            <a:r>
              <a:rPr b="1" lang="en">
                <a:solidFill>
                  <a:schemeClr val="lt2"/>
                </a:solidFill>
                <a:highlight>
                  <a:schemeClr val="lt2"/>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13" name="Google Shape;213;p32"/>
          <p:cNvSpPr txBox="1"/>
          <p:nvPr/>
        </p:nvSpPr>
        <p:spPr>
          <a:xfrm>
            <a:off x="352980" y="511075"/>
            <a:ext cx="8375400" cy="33279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7"/>
            </a:pPr>
            <a:r>
              <a:rPr b="1" lang="en">
                <a:solidFill>
                  <a:schemeClr val="dk1"/>
                </a:solidFill>
                <a:latin typeface="Montserrat"/>
                <a:ea typeface="Montserrat"/>
                <a:cs typeface="Montserrat"/>
                <a:sym typeface="Montserrat"/>
              </a:rPr>
              <a:t>Create a data ethics process flow for data projects. </a:t>
            </a:r>
            <a:endParaRPr b="1">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br>
              <a:rPr lang="en">
                <a:solidFill>
                  <a:schemeClr val="dk1"/>
                </a:solidFill>
                <a:latin typeface="Montserrat"/>
                <a:ea typeface="Montserrat"/>
                <a:cs typeface="Montserrat"/>
                <a:sym typeface="Montserrat"/>
              </a:rPr>
            </a:br>
            <a:r>
              <a:rPr lang="en">
                <a:solidFill>
                  <a:schemeClr val="dk1"/>
                </a:solidFill>
                <a:latin typeface="Montserrat"/>
                <a:ea typeface="Montserrat"/>
                <a:cs typeface="Montserrat"/>
                <a:sym typeface="Montserrat"/>
              </a:rPr>
              <a:t>Data project managers will need to be aware and making appropriate risk-mitigating decisions about ethical risks throughout the lifecycle of a project, including the design and testing stages, and the implementation and the evaluation.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br>
              <a:rPr lang="en">
                <a:solidFill>
                  <a:schemeClr val="dk1"/>
                </a:solidFill>
                <a:latin typeface="Montserrat"/>
                <a:ea typeface="Montserrat"/>
                <a:cs typeface="Montserrat"/>
                <a:sym typeface="Montserrat"/>
              </a:rPr>
            </a:br>
            <a:r>
              <a:rPr lang="en">
                <a:solidFill>
                  <a:schemeClr val="dk1"/>
                </a:solidFill>
                <a:latin typeface="Montserrat"/>
                <a:ea typeface="Montserrat"/>
                <a:cs typeface="Montserrat"/>
                <a:sym typeface="Montserrat"/>
              </a:rPr>
              <a:t>Importantly, there should also be internal accountability at a managerial level to ensure that ethical checks are consistently being taken and evaluated.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a:solidFill>
                  <a:schemeClr val="dk1"/>
                </a:solidFill>
                <a:latin typeface="Montserrat"/>
                <a:ea typeface="Montserrat"/>
                <a:cs typeface="Montserrat"/>
                <a:sym typeface="Montserrat"/>
              </a:rPr>
              <a:t>To map out these important processes, LOTI recommends creating a data ethics process flow for data projects. This can help an organisation map what checks are happening at each stage of a process, and in doing so, reveal some of the skills and competencies that an organisation may wish to develop (see Recommendation XX: Developing Skills and Culture). </a:t>
            </a:r>
            <a:endParaRPr sz="1300">
              <a:solidFill>
                <a:schemeClr val="dk1"/>
              </a:solidFill>
              <a:latin typeface="Montserrat"/>
              <a:ea typeface="Montserrat"/>
              <a:cs typeface="Montserrat"/>
              <a:sym typeface="Montserrat"/>
            </a:endParaRPr>
          </a:p>
        </p:txBody>
      </p:sp>
      <p:sp>
        <p:nvSpPr>
          <p:cNvPr id="214" name="Google Shape;214;p32"/>
          <p:cNvSpPr txBox="1"/>
          <p:nvPr/>
        </p:nvSpPr>
        <p:spPr>
          <a:xfrm>
            <a:off x="289950" y="394775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LOTI created a generic Data Ethics Process Flow based on the one created for Brent, which </a:t>
            </a:r>
            <a:r>
              <a:rPr lang="en" u="sng">
                <a:solidFill>
                  <a:schemeClr val="hlink"/>
                </a:solidFill>
                <a:latin typeface="Montserrat"/>
                <a:ea typeface="Montserrat"/>
                <a:cs typeface="Montserrat"/>
                <a:sym typeface="Montserrat"/>
                <a:hlinkClick r:id="rId3"/>
              </a:rPr>
              <a:t>can be accessed here</a:t>
            </a:r>
            <a:r>
              <a:rPr lang="en">
                <a:latin typeface="Montserrat"/>
                <a:ea typeface="Montserrat"/>
                <a:cs typeface="Montserrat"/>
                <a:sym typeface="Montserrat"/>
              </a:rPr>
              <a:t>.</a:t>
            </a:r>
            <a:endParaRPr>
              <a:latin typeface="Montserrat"/>
              <a:ea typeface="Montserrat"/>
              <a:cs typeface="Montserrat"/>
              <a:sym typeface="Montserrat"/>
            </a:endParaRPr>
          </a:p>
        </p:txBody>
      </p:sp>
      <p:pic>
        <p:nvPicPr>
          <p:cNvPr id="215" name="Google Shape;215;p32"/>
          <p:cNvPicPr preferRelativeResize="0"/>
          <p:nvPr/>
        </p:nvPicPr>
        <p:blipFill rotWithShape="1">
          <a:blip r:embed="rId4">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21" name="Google Shape;221;p33"/>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lt2"/>
                </a:highlight>
                <a:latin typeface="Montserrat"/>
                <a:ea typeface="Montserrat"/>
                <a:cs typeface="Montserrat"/>
                <a:sym typeface="Montserrat"/>
              </a:rPr>
              <a:t> </a:t>
            </a:r>
            <a:r>
              <a:rPr b="1" lang="en">
                <a:solidFill>
                  <a:schemeClr val="lt1"/>
                </a:solidFill>
                <a:highlight>
                  <a:schemeClr val="lt2"/>
                </a:highlight>
                <a:latin typeface="Montserrat"/>
                <a:ea typeface="Montserrat"/>
                <a:cs typeface="Montserrat"/>
                <a:sym typeface="Montserrat"/>
              </a:rPr>
              <a:t>Governance &amp; Processes</a:t>
            </a:r>
            <a:r>
              <a:rPr b="1" lang="en">
                <a:solidFill>
                  <a:schemeClr val="lt2"/>
                </a:solidFill>
                <a:highlight>
                  <a:schemeClr val="lt2"/>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22" name="Google Shape;222;p33"/>
          <p:cNvSpPr txBox="1"/>
          <p:nvPr/>
        </p:nvSpPr>
        <p:spPr>
          <a:xfrm>
            <a:off x="352980" y="511075"/>
            <a:ext cx="8375400" cy="33831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8"/>
            </a:pPr>
            <a:r>
              <a:rPr b="1" lang="en">
                <a:solidFill>
                  <a:schemeClr val="dk1"/>
                </a:solidFill>
                <a:latin typeface="Montserrat"/>
                <a:ea typeface="Montserrat"/>
                <a:cs typeface="Montserrat"/>
                <a:sym typeface="Montserrat"/>
              </a:rPr>
              <a:t>Test and implement the appropriate tools for </a:t>
            </a:r>
            <a:r>
              <a:rPr b="1" lang="en">
                <a:solidFill>
                  <a:schemeClr val="dk1"/>
                </a:solidFill>
                <a:latin typeface="Montserrat"/>
                <a:ea typeface="Montserrat"/>
                <a:cs typeface="Montserrat"/>
                <a:sym typeface="Montserrat"/>
              </a:rPr>
              <a:t>doing</a:t>
            </a:r>
            <a:r>
              <a:rPr b="1" lang="en">
                <a:solidFill>
                  <a:schemeClr val="dk1"/>
                </a:solidFill>
                <a:latin typeface="Montserrat"/>
                <a:ea typeface="Montserrat"/>
                <a:cs typeface="Montserrat"/>
                <a:sym typeface="Montserrat"/>
              </a:rPr>
              <a:t> data ethics (identified for the ethics process flow). </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There are a growing number of tools which can help data projects manage ethical considerations, which can be suitable for different stages of the design process (see Recommendation 7).</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At the conception and design stage of a project, LOTI recommends using the Open Data Institute’s </a:t>
            </a:r>
            <a:r>
              <a:rPr lang="en" sz="1300" u="sng">
                <a:solidFill>
                  <a:schemeClr val="hlink"/>
                </a:solidFill>
                <a:latin typeface="Montserrat"/>
                <a:ea typeface="Montserrat"/>
                <a:cs typeface="Montserrat"/>
                <a:sym typeface="Montserrat"/>
                <a:hlinkClick r:id="rId3"/>
              </a:rPr>
              <a:t>Data Ethics Canvas</a:t>
            </a:r>
            <a:r>
              <a:rPr lang="en" sz="1300">
                <a:solidFill>
                  <a:schemeClr val="dk1"/>
                </a:solidFill>
                <a:latin typeface="Montserrat"/>
                <a:ea typeface="Montserrat"/>
                <a:cs typeface="Montserrat"/>
                <a:sym typeface="Montserrat"/>
              </a:rPr>
              <a:t>, or the Government Digital Service’s </a:t>
            </a:r>
            <a:r>
              <a:rPr lang="en" sz="1300" u="sng">
                <a:solidFill>
                  <a:schemeClr val="hlink"/>
                </a:solidFill>
                <a:latin typeface="Montserrat"/>
                <a:ea typeface="Montserrat"/>
                <a:cs typeface="Montserrat"/>
                <a:sym typeface="Montserrat"/>
                <a:hlinkClick r:id="rId4"/>
              </a:rPr>
              <a:t>Data Ethics Framework</a:t>
            </a:r>
            <a:r>
              <a:rPr lang="en" sz="1300">
                <a:solidFill>
                  <a:schemeClr val="dk1"/>
                </a:solidFill>
                <a:latin typeface="Montserrat"/>
                <a:ea typeface="Montserrat"/>
                <a:cs typeface="Montserrat"/>
                <a:sym typeface="Montserrat"/>
              </a:rPr>
              <a:t>.</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Impact Assessments are also useful tools, and include Data Privacy Impact Assessments or Human Rights Impact Assessments, as well as recently </a:t>
            </a:r>
            <a:r>
              <a:rPr lang="en" sz="1300" u="sng">
                <a:solidFill>
                  <a:schemeClr val="hlink"/>
                </a:solidFill>
                <a:latin typeface="Montserrat"/>
                <a:ea typeface="Montserrat"/>
                <a:cs typeface="Montserrat"/>
                <a:sym typeface="Montserrat"/>
                <a:hlinkClick r:id="rId5"/>
              </a:rPr>
              <a:t>Algorithmic Impact Assessments</a:t>
            </a:r>
            <a:r>
              <a:rPr lang="en" sz="1300">
                <a:solidFill>
                  <a:schemeClr val="dk1"/>
                </a:solidFill>
                <a:latin typeface="Montserrat"/>
                <a:ea typeface="Montserrat"/>
                <a:cs typeface="Montserrat"/>
                <a:sym typeface="Montserrat"/>
              </a:rPr>
              <a:t> (AIAs).</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Lastly, </a:t>
            </a:r>
            <a:r>
              <a:rPr lang="en" sz="1300" u="sng">
                <a:solidFill>
                  <a:schemeClr val="hlink"/>
                </a:solidFill>
                <a:latin typeface="Montserrat"/>
                <a:ea typeface="Montserrat"/>
                <a:cs typeface="Montserrat"/>
                <a:sym typeface="Montserrat"/>
                <a:hlinkClick r:id="rId6"/>
              </a:rPr>
              <a:t>audits</a:t>
            </a:r>
            <a:r>
              <a:rPr lang="en" sz="1300">
                <a:solidFill>
                  <a:schemeClr val="dk1"/>
                </a:solidFill>
                <a:latin typeface="Montserrat"/>
                <a:ea typeface="Montserrat"/>
                <a:cs typeface="Montserrat"/>
                <a:sym typeface="Montserrat"/>
              </a:rPr>
              <a:t>, including technical and regulatory, can evaluate both the data systems themselves and the potential broader consequences of a data project during or after the fact.</a:t>
            </a:r>
            <a:endParaRPr b="1">
              <a:solidFill>
                <a:schemeClr val="dk1"/>
              </a:solidFill>
              <a:latin typeface="Montserrat"/>
              <a:ea typeface="Montserrat"/>
              <a:cs typeface="Montserrat"/>
              <a:sym typeface="Montserrat"/>
            </a:endParaRPr>
          </a:p>
        </p:txBody>
      </p:sp>
      <p:sp>
        <p:nvSpPr>
          <p:cNvPr id="223" name="Google Shape;223;p33"/>
          <p:cNvSpPr txBox="1"/>
          <p:nvPr/>
        </p:nvSpPr>
        <p:spPr>
          <a:xfrm>
            <a:off x="289950" y="387155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Brent’s data ethics process flow identified the need for a design stage tool. They use the Open Data Institute Data Ethics Canvas, which can be accessed </a:t>
            </a:r>
            <a:r>
              <a:rPr lang="en" u="sng">
                <a:solidFill>
                  <a:schemeClr val="hlink"/>
                </a:solidFill>
                <a:latin typeface="Montserrat"/>
                <a:ea typeface="Montserrat"/>
                <a:cs typeface="Montserrat"/>
                <a:sym typeface="Montserrat"/>
                <a:hlinkClick r:id="rId7"/>
              </a:rPr>
              <a:t>here</a:t>
            </a:r>
            <a:r>
              <a:rPr lang="en">
                <a:latin typeface="Montserrat"/>
                <a:ea typeface="Montserrat"/>
                <a:cs typeface="Montserrat"/>
                <a:sym typeface="Montserrat"/>
              </a:rPr>
              <a:t>. </a:t>
            </a:r>
            <a:endParaRPr>
              <a:latin typeface="Montserrat"/>
              <a:ea typeface="Montserrat"/>
              <a:cs typeface="Montserrat"/>
              <a:sym typeface="Montserrat"/>
            </a:endParaRPr>
          </a:p>
        </p:txBody>
      </p:sp>
      <p:pic>
        <p:nvPicPr>
          <p:cNvPr id="224" name="Google Shape;224;p33"/>
          <p:cNvPicPr preferRelativeResize="0"/>
          <p:nvPr/>
        </p:nvPicPr>
        <p:blipFill rotWithShape="1">
          <a:blip r:embed="rId8">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30" name="Google Shape;230;p34"/>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lt2"/>
                </a:highlight>
                <a:latin typeface="Montserrat"/>
                <a:ea typeface="Montserrat"/>
                <a:cs typeface="Montserrat"/>
                <a:sym typeface="Montserrat"/>
              </a:rPr>
              <a:t> </a:t>
            </a:r>
            <a:r>
              <a:rPr b="1" lang="en">
                <a:solidFill>
                  <a:schemeClr val="lt1"/>
                </a:solidFill>
                <a:highlight>
                  <a:schemeClr val="lt2"/>
                </a:highlight>
                <a:latin typeface="Montserrat"/>
                <a:ea typeface="Montserrat"/>
                <a:cs typeface="Montserrat"/>
                <a:sym typeface="Montserrat"/>
              </a:rPr>
              <a:t>Governance &amp; Processes</a:t>
            </a:r>
            <a:r>
              <a:rPr b="1" lang="en">
                <a:solidFill>
                  <a:schemeClr val="lt2"/>
                </a:solidFill>
                <a:highlight>
                  <a:schemeClr val="lt2"/>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31" name="Google Shape;231;p34"/>
          <p:cNvSpPr txBox="1"/>
          <p:nvPr/>
        </p:nvSpPr>
        <p:spPr>
          <a:xfrm>
            <a:off x="352980" y="511075"/>
            <a:ext cx="8375400" cy="33831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9"/>
            </a:pPr>
            <a:r>
              <a:rPr b="1" lang="en">
                <a:solidFill>
                  <a:schemeClr val="dk1"/>
                </a:solidFill>
                <a:latin typeface="Montserrat"/>
                <a:ea typeface="Montserrat"/>
                <a:cs typeface="Montserrat"/>
                <a:sym typeface="Montserrat"/>
              </a:rPr>
              <a:t>Share</a:t>
            </a:r>
            <a:r>
              <a:rPr b="1" lang="en">
                <a:solidFill>
                  <a:schemeClr val="dk1"/>
                </a:solidFill>
                <a:latin typeface="Montserrat"/>
                <a:ea typeface="Montserrat"/>
                <a:cs typeface="Montserrat"/>
                <a:sym typeface="Montserrat"/>
              </a:rPr>
              <a:t> ethics assessments and evaluations of data projects to develop shared and consistent ethical decision-making.</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In the spirit of transparency, and to help with shared learning across boroughs by enabling officers to see how other councils evaluated and mitigated certain risks, LOTI recommends that councils publish any assessments or evaluations that they do of data projects.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These can include impact assessments (for example, a Data Privacy Impact Assessment (DPIA), Equalities Impact Assessment (EIA) or an Algorithmic Impact Assessments (AIAs) (see </a:t>
            </a:r>
            <a:r>
              <a:rPr lang="en" sz="1300" u="sng">
                <a:solidFill>
                  <a:schemeClr val="hlink"/>
                </a:solidFill>
                <a:latin typeface="Montserrat"/>
                <a:ea typeface="Montserrat"/>
                <a:cs typeface="Montserrat"/>
                <a:sym typeface="Montserrat"/>
                <a:hlinkClick r:id="rId3"/>
              </a:rPr>
              <a:t>this Ada Lovelace report</a:t>
            </a:r>
            <a:r>
              <a:rPr lang="en" sz="1300">
                <a:solidFill>
                  <a:schemeClr val="dk1"/>
                </a:solidFill>
                <a:latin typeface="Montserrat"/>
                <a:ea typeface="Montserrat"/>
                <a:cs typeface="Montserrat"/>
                <a:sym typeface="Montserrat"/>
              </a:rPr>
              <a:t> for more information)). However, it might also include</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Whilst councils might initially have to publish their assessments on their own websites, LOTI proposes developing a central platform for London that might house impact assessments independently.</a:t>
            </a:r>
            <a:endParaRPr sz="1300">
              <a:solidFill>
                <a:schemeClr val="dk1"/>
              </a:solidFill>
              <a:latin typeface="Montserrat"/>
              <a:ea typeface="Montserrat"/>
              <a:cs typeface="Montserrat"/>
              <a:sym typeface="Montserrat"/>
            </a:endParaRPr>
          </a:p>
        </p:txBody>
      </p:sp>
      <p:sp>
        <p:nvSpPr>
          <p:cNvPr id="232" name="Google Shape;232;p34"/>
          <p:cNvSpPr txBox="1"/>
          <p:nvPr/>
        </p:nvSpPr>
        <p:spPr>
          <a:xfrm>
            <a:off x="289950" y="395595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The UK Algorithmic Transparency Standard plans to publish impact assessments as part of a proposed transparency register, initially </a:t>
            </a:r>
            <a:r>
              <a:rPr lang="en" u="sng">
                <a:solidFill>
                  <a:schemeClr val="hlink"/>
                </a:solidFill>
                <a:latin typeface="Montserrat"/>
                <a:ea typeface="Montserrat"/>
                <a:cs typeface="Montserrat"/>
                <a:sym typeface="Montserrat"/>
                <a:hlinkClick r:id="rId4"/>
              </a:rPr>
              <a:t>on this webpage</a:t>
            </a:r>
            <a:r>
              <a:rPr lang="en">
                <a:latin typeface="Montserrat"/>
                <a:ea typeface="Montserrat"/>
                <a:cs typeface="Montserrat"/>
                <a:sym typeface="Montserrat"/>
              </a:rPr>
              <a:t>.</a:t>
            </a:r>
            <a:endParaRPr>
              <a:latin typeface="Montserrat"/>
              <a:ea typeface="Montserrat"/>
              <a:cs typeface="Montserrat"/>
              <a:sym typeface="Montserrat"/>
            </a:endParaRPr>
          </a:p>
        </p:txBody>
      </p:sp>
      <p:pic>
        <p:nvPicPr>
          <p:cNvPr id="233" name="Google Shape;233;p34"/>
          <p:cNvPicPr preferRelativeResize="0"/>
          <p:nvPr/>
        </p:nvPicPr>
        <p:blipFill rotWithShape="1">
          <a:blip r:embed="rId5">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39" name="Google Shape;239;p35"/>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lt2"/>
                </a:highlight>
                <a:latin typeface="Montserrat"/>
                <a:ea typeface="Montserrat"/>
                <a:cs typeface="Montserrat"/>
                <a:sym typeface="Montserrat"/>
              </a:rPr>
              <a:t> </a:t>
            </a:r>
            <a:r>
              <a:rPr b="1" lang="en">
                <a:solidFill>
                  <a:schemeClr val="lt1"/>
                </a:solidFill>
                <a:highlight>
                  <a:schemeClr val="lt2"/>
                </a:highlight>
                <a:latin typeface="Montserrat"/>
                <a:ea typeface="Montserrat"/>
                <a:cs typeface="Montserrat"/>
                <a:sym typeface="Montserrat"/>
              </a:rPr>
              <a:t>Governance &amp; Processes</a:t>
            </a:r>
            <a:r>
              <a:rPr b="1" lang="en">
                <a:solidFill>
                  <a:schemeClr val="lt2"/>
                </a:solidFill>
                <a:highlight>
                  <a:schemeClr val="lt2"/>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40" name="Google Shape;240;p35"/>
          <p:cNvSpPr txBox="1"/>
          <p:nvPr/>
        </p:nvSpPr>
        <p:spPr>
          <a:xfrm>
            <a:off x="352980" y="511075"/>
            <a:ext cx="8375400" cy="31353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10"/>
            </a:pPr>
            <a:r>
              <a:rPr b="1" lang="en">
                <a:solidFill>
                  <a:schemeClr val="dk1"/>
                </a:solidFill>
                <a:latin typeface="Montserrat"/>
                <a:ea typeface="Montserrat"/>
                <a:cs typeface="Montserrat"/>
                <a:sym typeface="Montserrat"/>
              </a:rPr>
              <a:t>Establish a Data Ethics Board</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A data ethics board can be a powerful governance structure for an organisation, advising and shaping individual projects and policies on their ethics.</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An ethics board is usually advisory (i.e. it provides non-binding </a:t>
            </a:r>
            <a:r>
              <a:rPr lang="en" sz="1300">
                <a:solidFill>
                  <a:schemeClr val="dk1"/>
                </a:solidFill>
                <a:latin typeface="Montserrat"/>
                <a:ea typeface="Montserrat"/>
                <a:cs typeface="Montserrat"/>
                <a:sym typeface="Montserrat"/>
              </a:rPr>
              <a:t>recommendations</a:t>
            </a:r>
            <a:r>
              <a:rPr lang="en" sz="1300">
                <a:solidFill>
                  <a:schemeClr val="dk1"/>
                </a:solidFill>
                <a:latin typeface="Montserrat"/>
                <a:ea typeface="Montserrat"/>
                <a:cs typeface="Montserrat"/>
                <a:sym typeface="Montserrat"/>
              </a:rPr>
              <a:t>), but some ethics boards are given institutional power to halt </a:t>
            </a:r>
            <a:r>
              <a:rPr lang="en" sz="1300">
                <a:solidFill>
                  <a:schemeClr val="dk1"/>
                </a:solidFill>
                <a:latin typeface="Montserrat"/>
                <a:ea typeface="Montserrat"/>
                <a:cs typeface="Montserrat"/>
                <a:sym typeface="Montserrat"/>
              </a:rPr>
              <a:t>particularly</a:t>
            </a:r>
            <a:r>
              <a:rPr lang="en" sz="1300">
                <a:solidFill>
                  <a:schemeClr val="dk1"/>
                </a:solidFill>
                <a:latin typeface="Montserrat"/>
                <a:ea typeface="Montserrat"/>
                <a:cs typeface="Montserrat"/>
                <a:sym typeface="Montserrat"/>
              </a:rPr>
              <a:t> harmful projects.</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Three important features of an advisory data ethics board are:</a:t>
            </a:r>
            <a:endParaRPr sz="1300">
              <a:solidFill>
                <a:schemeClr val="dk1"/>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dk1"/>
              </a:buClr>
              <a:buSzPts val="1300"/>
              <a:buFont typeface="Montserrat"/>
              <a:buChar char="●"/>
            </a:pPr>
            <a:r>
              <a:rPr b="1" lang="en" sz="1300">
                <a:solidFill>
                  <a:schemeClr val="dk1"/>
                </a:solidFill>
                <a:latin typeface="Montserrat"/>
                <a:ea typeface="Montserrat"/>
                <a:cs typeface="Montserrat"/>
                <a:sym typeface="Montserrat"/>
              </a:rPr>
              <a:t>Independence</a:t>
            </a:r>
            <a:r>
              <a:rPr lang="en" sz="1300">
                <a:solidFill>
                  <a:schemeClr val="dk1"/>
                </a:solidFill>
                <a:latin typeface="Montserrat"/>
                <a:ea typeface="Montserrat"/>
                <a:cs typeface="Montserrat"/>
                <a:sym typeface="Montserrat"/>
              </a:rPr>
              <a:t>: the board’s </a:t>
            </a:r>
            <a:r>
              <a:rPr lang="en" sz="1300">
                <a:solidFill>
                  <a:schemeClr val="dk1"/>
                </a:solidFill>
                <a:latin typeface="Montserrat"/>
                <a:ea typeface="Montserrat"/>
                <a:cs typeface="Montserrat"/>
                <a:sym typeface="Montserrat"/>
              </a:rPr>
              <a:t>recommendations</a:t>
            </a:r>
            <a:r>
              <a:rPr lang="en" sz="1300">
                <a:solidFill>
                  <a:schemeClr val="dk1"/>
                </a:solidFill>
                <a:latin typeface="Montserrat"/>
                <a:ea typeface="Montserrat"/>
                <a:cs typeface="Montserrat"/>
                <a:sym typeface="Montserrat"/>
              </a:rPr>
              <a:t> should not be influenced by the organisation.</a:t>
            </a:r>
            <a:endParaRPr sz="1300">
              <a:solidFill>
                <a:schemeClr val="dk1"/>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dk1"/>
              </a:buClr>
              <a:buSzPts val="1300"/>
              <a:buFont typeface="Montserrat"/>
              <a:buChar char="●"/>
            </a:pPr>
            <a:r>
              <a:rPr b="1" lang="en" sz="1300">
                <a:solidFill>
                  <a:schemeClr val="dk1"/>
                </a:solidFill>
                <a:latin typeface="Montserrat"/>
                <a:ea typeface="Montserrat"/>
                <a:cs typeface="Montserrat"/>
                <a:sym typeface="Montserrat"/>
              </a:rPr>
              <a:t>Expertise</a:t>
            </a:r>
            <a:r>
              <a:rPr lang="en" sz="1300">
                <a:solidFill>
                  <a:schemeClr val="dk1"/>
                </a:solidFill>
                <a:latin typeface="Montserrat"/>
                <a:ea typeface="Montserrat"/>
                <a:cs typeface="Montserrat"/>
                <a:sym typeface="Montserrat"/>
              </a:rPr>
              <a:t>: it should contain ethics experts from different backgrounds from both within and outside the organisation.</a:t>
            </a:r>
            <a:endParaRPr sz="1300">
              <a:solidFill>
                <a:schemeClr val="dk1"/>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dk1"/>
              </a:buClr>
              <a:buSzPts val="1300"/>
              <a:buFont typeface="Montserrat"/>
              <a:buChar char="●"/>
            </a:pPr>
            <a:r>
              <a:rPr b="1" lang="en" sz="1300">
                <a:solidFill>
                  <a:schemeClr val="dk1"/>
                </a:solidFill>
                <a:latin typeface="Montserrat"/>
                <a:ea typeface="Montserrat"/>
                <a:cs typeface="Montserrat"/>
                <a:sym typeface="Montserrat"/>
              </a:rPr>
              <a:t>Transparency</a:t>
            </a:r>
            <a:r>
              <a:rPr lang="en" sz="1300">
                <a:solidFill>
                  <a:schemeClr val="dk1"/>
                </a:solidFill>
                <a:latin typeface="Montserrat"/>
                <a:ea typeface="Montserrat"/>
                <a:cs typeface="Montserrat"/>
                <a:sym typeface="Montserrat"/>
              </a:rPr>
              <a:t>: emerging good practice is that the board publishes its members and minutes.</a:t>
            </a:r>
            <a:endParaRPr>
              <a:solidFill>
                <a:schemeClr val="dk1"/>
              </a:solidFill>
              <a:latin typeface="Montserrat"/>
              <a:ea typeface="Montserrat"/>
              <a:cs typeface="Montserrat"/>
              <a:sym typeface="Montserrat"/>
            </a:endParaRPr>
          </a:p>
        </p:txBody>
      </p:sp>
      <p:sp>
        <p:nvSpPr>
          <p:cNvPr id="241" name="Google Shape;241;p35"/>
          <p:cNvSpPr txBox="1"/>
          <p:nvPr/>
        </p:nvSpPr>
        <p:spPr>
          <a:xfrm>
            <a:off x="289950" y="3760375"/>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Brent Council created a Data Ethics Board in 2021 with the help of LOTI, which can be read about </a:t>
            </a:r>
            <a:r>
              <a:rPr lang="en" u="sng">
                <a:solidFill>
                  <a:schemeClr val="hlink"/>
                </a:solidFill>
                <a:latin typeface="Montserrat"/>
                <a:ea typeface="Montserrat"/>
                <a:cs typeface="Montserrat"/>
                <a:sym typeface="Montserrat"/>
                <a:hlinkClick r:id="rId3"/>
              </a:rPr>
              <a:t>here</a:t>
            </a:r>
            <a:r>
              <a:rPr lang="en">
                <a:latin typeface="Montserrat"/>
                <a:ea typeface="Montserrat"/>
                <a:cs typeface="Montserrat"/>
                <a:sym typeface="Montserrat"/>
              </a:rPr>
              <a:t>. </a:t>
            </a:r>
            <a:endParaRPr>
              <a:latin typeface="Montserrat"/>
              <a:ea typeface="Montserrat"/>
              <a:cs typeface="Montserrat"/>
              <a:sym typeface="Montserrat"/>
            </a:endParaRPr>
          </a:p>
        </p:txBody>
      </p:sp>
      <p:pic>
        <p:nvPicPr>
          <p:cNvPr id="242" name="Google Shape;242;p35"/>
          <p:cNvPicPr preferRelativeResize="0"/>
          <p:nvPr/>
        </p:nvPicPr>
        <p:blipFill rotWithShape="1">
          <a:blip r:embed="rId4">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48" name="Google Shape;248;p36"/>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lt2"/>
                </a:highlight>
                <a:latin typeface="Montserrat"/>
                <a:ea typeface="Montserrat"/>
                <a:cs typeface="Montserrat"/>
                <a:sym typeface="Montserrat"/>
              </a:rPr>
              <a:t> </a:t>
            </a:r>
            <a:r>
              <a:rPr b="1" lang="en">
                <a:solidFill>
                  <a:schemeClr val="lt1"/>
                </a:solidFill>
                <a:highlight>
                  <a:schemeClr val="lt2"/>
                </a:highlight>
                <a:latin typeface="Montserrat"/>
                <a:ea typeface="Montserrat"/>
                <a:cs typeface="Montserrat"/>
                <a:sym typeface="Montserrat"/>
              </a:rPr>
              <a:t>Governance &amp; Processes</a:t>
            </a:r>
            <a:r>
              <a:rPr b="1" lang="en">
                <a:solidFill>
                  <a:schemeClr val="lt2"/>
                </a:solidFill>
                <a:highlight>
                  <a:schemeClr val="lt2"/>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49" name="Google Shape;249;p36"/>
          <p:cNvSpPr txBox="1"/>
          <p:nvPr/>
        </p:nvSpPr>
        <p:spPr>
          <a:xfrm>
            <a:off x="352980" y="511075"/>
            <a:ext cx="8375400" cy="33831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11"/>
            </a:pPr>
            <a:r>
              <a:rPr b="1" lang="en">
                <a:solidFill>
                  <a:schemeClr val="dk1"/>
                </a:solidFill>
                <a:latin typeface="Montserrat"/>
                <a:ea typeface="Montserrat"/>
                <a:cs typeface="Montserrat"/>
                <a:sym typeface="Montserrat"/>
              </a:rPr>
              <a:t>Create simple appeal and recourse mechanisms for residents to challenge data-made decisions.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One component of the principle of accountability is the ability for residents to appeal either the data stored on them, or the outcome of a decision made about them based on that data.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Whilst there are legal obligations for councils which cover elements of this, LOTI again recommends that councils proactively develop mechanisms that make this as easy a process as possible for residents, as an ethical commitment to the residents that councils represent.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One good example for this is in recruitment. If an organisation is sifting CVs by using an algorithm, then applicants need a very timely appeal and recourse process. Applicants may need a decision overturned sufficiently quickly  that they can still participate in the next stage of a recruitment process.</a:t>
            </a:r>
            <a:endParaRPr sz="1300">
              <a:solidFill>
                <a:schemeClr val="dk1"/>
              </a:solidFill>
              <a:latin typeface="Montserrat"/>
              <a:ea typeface="Montserrat"/>
              <a:cs typeface="Montserrat"/>
              <a:sym typeface="Montserrat"/>
            </a:endParaRPr>
          </a:p>
        </p:txBody>
      </p:sp>
      <p:sp>
        <p:nvSpPr>
          <p:cNvPr id="250" name="Google Shape;250;p36"/>
          <p:cNvSpPr txBox="1"/>
          <p:nvPr/>
        </p:nvSpPr>
        <p:spPr>
          <a:xfrm>
            <a:off x="258625" y="395105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The European Union has provided guidance for organisations that detail a right to a hearing or appeal for automated decisions as a complement to the GDPR, which can be </a:t>
            </a:r>
            <a:r>
              <a:rPr lang="en" u="sng">
                <a:solidFill>
                  <a:schemeClr val="hlink"/>
                </a:solidFill>
                <a:latin typeface="Montserrat"/>
                <a:ea typeface="Montserrat"/>
                <a:cs typeface="Montserrat"/>
                <a:sym typeface="Montserrat"/>
                <a:hlinkClick r:id="rId3"/>
              </a:rPr>
              <a:t>viewed here</a:t>
            </a:r>
            <a:r>
              <a:rPr lang="en">
                <a:latin typeface="Montserrat"/>
                <a:ea typeface="Montserrat"/>
                <a:cs typeface="Montserrat"/>
                <a:sym typeface="Montserrat"/>
              </a:rPr>
              <a:t>.</a:t>
            </a:r>
            <a:endParaRPr>
              <a:latin typeface="Montserrat"/>
              <a:ea typeface="Montserrat"/>
              <a:cs typeface="Montserrat"/>
              <a:sym typeface="Montserrat"/>
            </a:endParaRPr>
          </a:p>
        </p:txBody>
      </p:sp>
      <p:pic>
        <p:nvPicPr>
          <p:cNvPr id="251" name="Google Shape;251;p36"/>
          <p:cNvPicPr preferRelativeResize="0"/>
          <p:nvPr/>
        </p:nvPicPr>
        <p:blipFill rotWithShape="1">
          <a:blip r:embed="rId4">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57" name="Google Shape;257;p37"/>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lt2"/>
                </a:highlight>
                <a:latin typeface="Montserrat"/>
                <a:ea typeface="Montserrat"/>
                <a:cs typeface="Montserrat"/>
                <a:sym typeface="Montserrat"/>
              </a:rPr>
              <a:t> </a:t>
            </a:r>
            <a:r>
              <a:rPr b="1" lang="en">
                <a:solidFill>
                  <a:schemeClr val="lt1"/>
                </a:solidFill>
                <a:highlight>
                  <a:schemeClr val="lt2"/>
                </a:highlight>
                <a:latin typeface="Montserrat"/>
                <a:ea typeface="Montserrat"/>
                <a:cs typeface="Montserrat"/>
                <a:sym typeface="Montserrat"/>
              </a:rPr>
              <a:t>Governance &amp; Processes</a:t>
            </a:r>
            <a:r>
              <a:rPr b="1" lang="en">
                <a:solidFill>
                  <a:schemeClr val="lt2"/>
                </a:solidFill>
                <a:highlight>
                  <a:schemeClr val="lt2"/>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58" name="Google Shape;258;p37"/>
          <p:cNvSpPr txBox="1"/>
          <p:nvPr/>
        </p:nvSpPr>
        <p:spPr>
          <a:xfrm>
            <a:off x="352980" y="511075"/>
            <a:ext cx="8375400" cy="35958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12"/>
            </a:pPr>
            <a:r>
              <a:rPr b="1" lang="en">
                <a:solidFill>
                  <a:schemeClr val="dk1"/>
                </a:solidFill>
                <a:latin typeface="Montserrat"/>
                <a:ea typeface="Montserrat"/>
                <a:cs typeface="Montserrat"/>
                <a:sym typeface="Montserrat"/>
              </a:rPr>
              <a:t>Ensure suppliers meet data ethics principles and transparency standards.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Local authorities will always outsource certain data activities to suppliers. When procuring technologies or services, boroughs shouldn’t just be looking to what company is most efficient, but should also be assessing which companies or technologies are most ethical.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In practice, suppliers should be held accountable to the same standards as the local authority itself, as that is the expectation of residents, and the council’s commitment to them.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In particular, this might involve conditions around transparency: that residents know who has their data and how it is being used, when it is not the council itself (which has built-in accountability mechanisms).</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This might require new types of procurement policies, as is suggested by the UK Government’s guidelines for AI procurement, </a:t>
            </a:r>
            <a:r>
              <a:rPr lang="en" sz="1300" u="sng">
                <a:solidFill>
                  <a:schemeClr val="hlink"/>
                </a:solidFill>
                <a:latin typeface="Montserrat"/>
                <a:ea typeface="Montserrat"/>
                <a:cs typeface="Montserrat"/>
                <a:sym typeface="Montserrat"/>
                <a:hlinkClick r:id="rId3"/>
              </a:rPr>
              <a:t>which can be read here</a:t>
            </a:r>
            <a:r>
              <a:rPr lang="en" sz="1300">
                <a:solidFill>
                  <a:schemeClr val="dk1"/>
                </a:solidFill>
                <a:latin typeface="Montserrat"/>
                <a:ea typeface="Montserrat"/>
                <a:cs typeface="Montserrat"/>
                <a:sym typeface="Montserrat"/>
              </a:rPr>
              <a:t>.</a:t>
            </a:r>
            <a:endParaRPr sz="1300">
              <a:solidFill>
                <a:schemeClr val="dk1"/>
              </a:solidFill>
              <a:latin typeface="Montserrat"/>
              <a:ea typeface="Montserrat"/>
              <a:cs typeface="Montserrat"/>
              <a:sym typeface="Montserrat"/>
            </a:endParaRPr>
          </a:p>
        </p:txBody>
      </p:sp>
      <p:sp>
        <p:nvSpPr>
          <p:cNvPr id="259" name="Google Shape;259;p37"/>
          <p:cNvSpPr txBox="1"/>
          <p:nvPr/>
        </p:nvSpPr>
        <p:spPr>
          <a:xfrm>
            <a:off x="289950" y="4106875"/>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r>
              <a:rPr b="1" lang="en">
                <a:latin typeface="Montserrat"/>
                <a:ea typeface="Montserrat"/>
                <a:cs typeface="Montserrat"/>
                <a:sym typeface="Montserrat"/>
              </a:rPr>
              <a:t>:</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The City of Amsterdam in the Netherlands has ensured that vendors of algorithms must comply with the requirements of transparency and fairness that the city follows.</a:t>
            </a:r>
            <a:endParaRPr>
              <a:latin typeface="Montserrat"/>
              <a:ea typeface="Montserrat"/>
              <a:cs typeface="Montserrat"/>
              <a:sym typeface="Montserrat"/>
            </a:endParaRPr>
          </a:p>
        </p:txBody>
      </p:sp>
      <p:pic>
        <p:nvPicPr>
          <p:cNvPr id="260" name="Google Shape;260;p37"/>
          <p:cNvPicPr preferRelativeResize="0"/>
          <p:nvPr/>
        </p:nvPicPr>
        <p:blipFill rotWithShape="1">
          <a:blip r:embed="rId4">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66" name="Google Shape;266;p38"/>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lt1"/>
                </a:solidFill>
                <a:highlight>
                  <a:schemeClr val="accent5"/>
                </a:highlight>
                <a:latin typeface="Montserrat"/>
                <a:ea typeface="Montserrat"/>
                <a:cs typeface="Montserrat"/>
                <a:sym typeface="Montserrat"/>
              </a:rPr>
              <a:t> Skills &amp; Culture</a:t>
            </a:r>
            <a:r>
              <a:rPr b="1" lang="en">
                <a:solidFill>
                  <a:schemeClr val="accent5"/>
                </a:solidFill>
                <a:highlight>
                  <a:schemeClr val="accent5"/>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67" name="Google Shape;267;p38"/>
          <p:cNvSpPr txBox="1"/>
          <p:nvPr/>
        </p:nvSpPr>
        <p:spPr>
          <a:xfrm>
            <a:off x="352980" y="511075"/>
            <a:ext cx="8375400" cy="36135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13"/>
            </a:pPr>
            <a:r>
              <a:rPr b="1" lang="en">
                <a:solidFill>
                  <a:schemeClr val="dk1"/>
                </a:solidFill>
                <a:latin typeface="Montserrat"/>
                <a:ea typeface="Montserrat"/>
                <a:cs typeface="Montserrat"/>
                <a:sym typeface="Montserrat"/>
              </a:rPr>
              <a:t>Invest in data ethics skills training for data professionals, leaders, and service managers.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Managing data ethics well requires specific skills, methods and knowledge that should be developed in staff at different levels through professional training courses.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A useful grounding is Tim Berners-Lee, the creator of the internet and founder of the Open Data Institute, describing data ethics as a </a:t>
            </a:r>
            <a:r>
              <a:rPr lang="en" sz="1300" u="sng">
                <a:solidFill>
                  <a:schemeClr val="hlink"/>
                </a:solidFill>
                <a:latin typeface="Montserrat"/>
                <a:ea typeface="Montserrat"/>
                <a:cs typeface="Montserrat"/>
                <a:sym typeface="Montserrat"/>
                <a:hlinkClick r:id="rId3"/>
              </a:rPr>
              <a:t>‘socio-technical’ design discipline</a:t>
            </a:r>
            <a:r>
              <a:rPr lang="en" sz="1300">
                <a:solidFill>
                  <a:schemeClr val="dk1"/>
                </a:solidFill>
                <a:latin typeface="Montserrat"/>
                <a:ea typeface="Montserrat"/>
                <a:cs typeface="Montserrat"/>
                <a:sym typeface="Montserrat"/>
              </a:rPr>
              <a:t>. This means that ethics requires both “technical” knowledge around data collection and processing, as well as “social” expertise understand how data–based systems shape and function in society.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Below, LOTI provide a variety of skills that are important under this socio-technical umbrella, and suggest trainings that councils might want to use to upskill their staff.</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p:txBody>
      </p:sp>
      <p:sp>
        <p:nvSpPr>
          <p:cNvPr id="268" name="Google Shape;268;p38"/>
          <p:cNvSpPr txBox="1"/>
          <p:nvPr/>
        </p:nvSpPr>
        <p:spPr>
          <a:xfrm>
            <a:off x="289950" y="371915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Two members of the LOTI team are taking part in the Open Data Institute’s Data Ethics Professionals and Facilitators course, which can be </a:t>
            </a:r>
            <a:r>
              <a:rPr lang="en" u="sng">
                <a:solidFill>
                  <a:schemeClr val="hlink"/>
                </a:solidFill>
                <a:latin typeface="Montserrat"/>
                <a:ea typeface="Montserrat"/>
                <a:cs typeface="Montserrat"/>
                <a:sym typeface="Montserrat"/>
                <a:hlinkClick r:id="rId4"/>
              </a:rPr>
              <a:t>found here</a:t>
            </a:r>
            <a:r>
              <a:rPr lang="en">
                <a:latin typeface="Montserrat"/>
                <a:ea typeface="Montserrat"/>
                <a:cs typeface="Montserrat"/>
                <a:sym typeface="Montserrat"/>
              </a:rPr>
              <a:t>.</a:t>
            </a:r>
            <a:endParaRPr>
              <a:latin typeface="Montserrat"/>
              <a:ea typeface="Montserrat"/>
              <a:cs typeface="Montserrat"/>
              <a:sym typeface="Montserrat"/>
            </a:endParaRPr>
          </a:p>
        </p:txBody>
      </p:sp>
      <p:pic>
        <p:nvPicPr>
          <p:cNvPr id="269" name="Google Shape;269;p38"/>
          <p:cNvPicPr preferRelativeResize="0"/>
          <p:nvPr/>
        </p:nvPicPr>
        <p:blipFill rotWithShape="1">
          <a:blip r:embed="rId5">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75" name="Google Shape;275;p39"/>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lt1"/>
                </a:solidFill>
                <a:highlight>
                  <a:schemeClr val="accent5"/>
                </a:highlight>
                <a:latin typeface="Montserrat"/>
                <a:ea typeface="Montserrat"/>
                <a:cs typeface="Montserrat"/>
                <a:sym typeface="Montserrat"/>
              </a:rPr>
              <a:t> Skills &amp; Culture</a:t>
            </a:r>
            <a:r>
              <a:rPr b="1" lang="en">
                <a:solidFill>
                  <a:schemeClr val="accent5"/>
                </a:solidFill>
                <a:highlight>
                  <a:schemeClr val="accent5"/>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76" name="Google Shape;276;p39"/>
          <p:cNvSpPr txBox="1"/>
          <p:nvPr/>
        </p:nvSpPr>
        <p:spPr>
          <a:xfrm>
            <a:off x="352980" y="511075"/>
            <a:ext cx="8375400" cy="40560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14"/>
            </a:pPr>
            <a:r>
              <a:rPr b="1" lang="en">
                <a:solidFill>
                  <a:schemeClr val="dk1"/>
                </a:solidFill>
                <a:latin typeface="Montserrat"/>
                <a:ea typeface="Montserrat"/>
                <a:cs typeface="Montserrat"/>
                <a:sym typeface="Montserrat"/>
              </a:rPr>
              <a:t>Develop an ongoing </a:t>
            </a:r>
            <a:r>
              <a:rPr b="1" lang="en">
                <a:solidFill>
                  <a:schemeClr val="dk1"/>
                </a:solidFill>
                <a:latin typeface="Montserrat"/>
                <a:ea typeface="Montserrat"/>
                <a:cs typeface="Montserrat"/>
                <a:sym typeface="Montserrat"/>
              </a:rPr>
              <a:t>organisational</a:t>
            </a:r>
            <a:r>
              <a:rPr b="1" lang="en">
                <a:solidFill>
                  <a:schemeClr val="dk1"/>
                </a:solidFill>
                <a:latin typeface="Montserrat"/>
                <a:ea typeface="Montserrat"/>
                <a:cs typeface="Montserrat"/>
                <a:sym typeface="Montserrat"/>
              </a:rPr>
              <a:t> dialogue and culture around ethics</a:t>
            </a:r>
            <a:endParaRPr b="1">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b="1">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Given that ‘doing’ ethics involves having conversations with peers to help understand and navigate different complex issues, organisations should be looking to foster these skills in their staff in an environment where people feel comfortable raising issues around ethics.</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One way that LOTI recommends they do this, which fits the Agile working methodology that many digital teams already use, is to do internal ‘Show and Tells’, where project owners present their project, discuss what steps they made to check and ensure its ethics, and answer any internal questions.</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In addition, boroughs might share the impact assessments or ethical evaluations (Recommendation 9) of data projects  or the advice given by a Data Ethics Board (Recommendation 10) in internal communications to foster conversations about ethics.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One interesting starting point to interrogate the ethical culture in your organisation might be </a:t>
            </a:r>
            <a:r>
              <a:rPr lang="en" sz="1300" u="sng">
                <a:solidFill>
                  <a:schemeClr val="hlink"/>
                </a:solidFill>
                <a:latin typeface="Montserrat"/>
                <a:ea typeface="Montserrat"/>
                <a:cs typeface="Montserrat"/>
                <a:sym typeface="Montserrat"/>
                <a:hlinkClick r:id="rId3"/>
              </a:rPr>
              <a:t>this useful article</a:t>
            </a:r>
            <a:r>
              <a:rPr lang="en" sz="1300">
                <a:solidFill>
                  <a:schemeClr val="dk1"/>
                </a:solidFill>
                <a:latin typeface="Montserrat"/>
                <a:ea typeface="Montserrat"/>
                <a:cs typeface="Montserrat"/>
                <a:sym typeface="Montserrat"/>
              </a:rPr>
              <a:t> by the Danish Design Centre on The Ethical Organisation.</a:t>
            </a:r>
            <a:endParaRPr sz="1300">
              <a:solidFill>
                <a:schemeClr val="dk1"/>
              </a:solidFill>
              <a:latin typeface="Montserrat"/>
              <a:ea typeface="Montserrat"/>
              <a:cs typeface="Montserrat"/>
              <a:sym typeface="Montserrat"/>
            </a:endParaRPr>
          </a:p>
        </p:txBody>
      </p:sp>
      <p:pic>
        <p:nvPicPr>
          <p:cNvPr id="277" name="Google Shape;277;p39"/>
          <p:cNvPicPr preferRelativeResize="0"/>
          <p:nvPr/>
        </p:nvPicPr>
        <p:blipFill rotWithShape="1">
          <a:blip r:embed="rId4">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0"/>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83" name="Google Shape;283;p40"/>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lt1"/>
                </a:solidFill>
                <a:highlight>
                  <a:schemeClr val="accent5"/>
                </a:highlight>
                <a:latin typeface="Montserrat"/>
                <a:ea typeface="Montserrat"/>
                <a:cs typeface="Montserrat"/>
                <a:sym typeface="Montserrat"/>
              </a:rPr>
              <a:t> Skills &amp; Culture</a:t>
            </a:r>
            <a:r>
              <a:rPr b="1" lang="en">
                <a:solidFill>
                  <a:schemeClr val="accent5"/>
                </a:solidFill>
                <a:highlight>
                  <a:schemeClr val="accent5"/>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84" name="Google Shape;284;p40"/>
          <p:cNvSpPr txBox="1"/>
          <p:nvPr/>
        </p:nvSpPr>
        <p:spPr>
          <a:xfrm>
            <a:off x="352975" y="511075"/>
            <a:ext cx="8375400" cy="3365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a:solidFill>
                  <a:schemeClr val="dk1"/>
                </a:solidFill>
                <a:latin typeface="Montserrat"/>
                <a:ea typeface="Montserrat"/>
                <a:cs typeface="Montserrat"/>
                <a:sym typeface="Montserrat"/>
              </a:rPr>
              <a:t>15. 	Include a responsibility for data ethics in data job descriptions.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Organisations should make clear that staff working on and managing data projects are responsible for the ethics of their work. LOTI recommends including this as a responsibility or task in the Job Description for all new, relevant data jobs. These may take different forms depending on the job:</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300">
                <a:solidFill>
                  <a:schemeClr val="dk1"/>
                </a:solidFill>
                <a:latin typeface="Montserrat"/>
                <a:ea typeface="Montserrat"/>
                <a:cs typeface="Montserrat"/>
                <a:sym typeface="Montserrat"/>
              </a:rPr>
              <a:t>For data practitioners, analysts or scientists:</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For data leaders:</a:t>
            </a:r>
            <a:endParaRPr b="1"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p:txBody>
      </p:sp>
      <p:sp>
        <p:nvSpPr>
          <p:cNvPr id="285" name="Google Shape;285;p40"/>
          <p:cNvSpPr txBox="1"/>
          <p:nvPr/>
        </p:nvSpPr>
        <p:spPr>
          <a:xfrm>
            <a:off x="321463" y="3719150"/>
            <a:ext cx="8564100" cy="6480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Montserrat"/>
                <a:ea typeface="Montserrat"/>
                <a:cs typeface="Montserrat"/>
                <a:sym typeface="Montserrat"/>
              </a:rPr>
              <a:t>Develop both a culture of data ethics and ethics skills within staff by creating time and space for staff to discuss ethics and embed it within their projects.</a:t>
            </a:r>
            <a:endParaRPr>
              <a:latin typeface="Montserrat"/>
              <a:ea typeface="Montserrat"/>
              <a:cs typeface="Montserrat"/>
              <a:sym typeface="Montserrat"/>
            </a:endParaRPr>
          </a:p>
        </p:txBody>
      </p:sp>
      <p:pic>
        <p:nvPicPr>
          <p:cNvPr id="286" name="Google Shape;286;p40"/>
          <p:cNvPicPr preferRelativeResize="0"/>
          <p:nvPr/>
        </p:nvPicPr>
        <p:blipFill rotWithShape="1">
          <a:blip r:embed="rId3">
            <a:alphaModFix/>
          </a:blip>
          <a:srcRect b="27436" l="18752" r="18108" t="26758"/>
          <a:stretch/>
        </p:blipFill>
        <p:spPr>
          <a:xfrm>
            <a:off x="8387325" y="4720375"/>
            <a:ext cx="466725" cy="238125"/>
          </a:xfrm>
          <a:prstGeom prst="rect">
            <a:avLst/>
          </a:prstGeom>
          <a:noFill/>
          <a:ln>
            <a:noFill/>
          </a:ln>
        </p:spPr>
      </p:pic>
      <p:sp>
        <p:nvSpPr>
          <p:cNvPr id="287" name="Google Shape;287;p40"/>
          <p:cNvSpPr txBox="1"/>
          <p:nvPr/>
        </p:nvSpPr>
        <p:spPr>
          <a:xfrm>
            <a:off x="321463" y="2323950"/>
            <a:ext cx="8564100" cy="6480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Montserrat"/>
                <a:ea typeface="Montserrat"/>
                <a:cs typeface="Montserrat"/>
                <a:sym typeface="Montserrat"/>
              </a:rPr>
              <a:t>Manage the ethical risks and considerations of your data projects, including elements of fairness, accountability, the law,  moral dilemmas, and other risks.</a:t>
            </a:r>
            <a:endParaRPr>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93" name="Google Shape;293;p41"/>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lt1"/>
                </a:solidFill>
                <a:highlight>
                  <a:schemeClr val="accent5"/>
                </a:highlight>
                <a:latin typeface="Montserrat"/>
                <a:ea typeface="Montserrat"/>
                <a:cs typeface="Montserrat"/>
                <a:sym typeface="Montserrat"/>
              </a:rPr>
              <a:t> Skills</a:t>
            </a:r>
            <a:r>
              <a:rPr b="1" lang="en">
                <a:solidFill>
                  <a:schemeClr val="lt1"/>
                </a:solidFill>
                <a:highlight>
                  <a:schemeClr val="accent5"/>
                </a:highlight>
                <a:latin typeface="Montserrat"/>
                <a:ea typeface="Montserrat"/>
                <a:cs typeface="Montserrat"/>
                <a:sym typeface="Montserrat"/>
              </a:rPr>
              <a:t> &amp; Culture</a:t>
            </a:r>
            <a:r>
              <a:rPr b="1" lang="en">
                <a:solidFill>
                  <a:schemeClr val="accent5"/>
                </a:solidFill>
                <a:highlight>
                  <a:schemeClr val="accent5"/>
                </a:highlight>
                <a:latin typeface="Montserrat"/>
                <a:ea typeface="Montserrat"/>
                <a:cs typeface="Montserrat"/>
                <a:sym typeface="Montserrat"/>
              </a:rPr>
              <a:t>.</a:t>
            </a:r>
            <a:r>
              <a:rPr b="1" lang="en">
                <a:solidFill>
                  <a:schemeClr val="accent2"/>
                </a:solidFill>
                <a:highlight>
                  <a:schemeClr val="accent6"/>
                </a:highlight>
                <a:latin typeface="Montserrat"/>
                <a:ea typeface="Montserrat"/>
                <a:cs typeface="Montserrat"/>
                <a:sym typeface="Montserrat"/>
              </a:rPr>
              <a:t> </a:t>
            </a:r>
            <a:r>
              <a:rPr b="1" lang="en">
                <a:solidFill>
                  <a:schemeClr val="accent1"/>
                </a:solidFill>
                <a:highlight>
                  <a:schemeClr val="accent6"/>
                </a:highlight>
                <a:latin typeface="Montserrat"/>
                <a:ea typeface="Montserrat"/>
                <a:cs typeface="Montserrat"/>
                <a:sym typeface="Montserrat"/>
              </a:rPr>
              <a:t> </a:t>
            </a:r>
            <a:endParaRPr b="1" sz="1400">
              <a:solidFill>
                <a:schemeClr val="accent1"/>
              </a:solidFill>
              <a:highlight>
                <a:schemeClr val="accent6"/>
              </a:highlight>
              <a:latin typeface="Montserrat"/>
              <a:ea typeface="Montserrat"/>
              <a:cs typeface="Montserrat"/>
              <a:sym typeface="Montserrat"/>
            </a:endParaRPr>
          </a:p>
        </p:txBody>
      </p:sp>
      <p:sp>
        <p:nvSpPr>
          <p:cNvPr id="294" name="Google Shape;294;p41"/>
          <p:cNvSpPr txBox="1"/>
          <p:nvPr/>
        </p:nvSpPr>
        <p:spPr>
          <a:xfrm>
            <a:off x="352980" y="511075"/>
            <a:ext cx="8375400" cy="29052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16"/>
            </a:pPr>
            <a:r>
              <a:rPr b="1" lang="en">
                <a:solidFill>
                  <a:schemeClr val="dk1"/>
                </a:solidFill>
                <a:latin typeface="Montserrat"/>
                <a:ea typeface="Montserrat"/>
                <a:cs typeface="Montserrat"/>
                <a:sym typeface="Montserrat"/>
              </a:rPr>
              <a:t>Hire a dedicated Data Ethicist.</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A data ethicist can lead an organisation’s work on data ethics, providing research expertise on data ethics, helping others across the organisation to do best practice in data ethics (including training and providing advice), and raising awareness and space for discussions of ethical issues.</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LOTI recommends using the </a:t>
            </a:r>
            <a:r>
              <a:rPr lang="en" sz="1300" u="sng">
                <a:solidFill>
                  <a:schemeClr val="hlink"/>
                </a:solidFill>
                <a:latin typeface="Montserrat"/>
                <a:ea typeface="Montserrat"/>
                <a:cs typeface="Montserrat"/>
                <a:sym typeface="Montserrat"/>
                <a:hlinkClick r:id="rId3"/>
              </a:rPr>
              <a:t>DDaT Capability Framework role</a:t>
            </a:r>
            <a:r>
              <a:rPr lang="en" sz="1300">
                <a:solidFill>
                  <a:schemeClr val="dk1"/>
                </a:solidFill>
                <a:latin typeface="Montserrat"/>
                <a:ea typeface="Montserrat"/>
                <a:cs typeface="Montserrat"/>
                <a:sym typeface="Montserrat"/>
              </a:rPr>
              <a:t> as developed by the UK Government to learn more or hire a Data Ethicist.</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Following high-profile cases from the private sector, LOTI believes it is important that a Data Ethicist’s position and responsibilities are clearly defined. For example, if they have the power to halt projects, they should not report to the same Managers as those developing the data projects.</a:t>
            </a:r>
            <a:endParaRPr sz="1300">
              <a:solidFill>
                <a:schemeClr val="dk1"/>
              </a:solidFill>
              <a:latin typeface="Montserrat"/>
              <a:ea typeface="Montserrat"/>
              <a:cs typeface="Montserrat"/>
              <a:sym typeface="Montserrat"/>
            </a:endParaRPr>
          </a:p>
        </p:txBody>
      </p:sp>
      <p:sp>
        <p:nvSpPr>
          <p:cNvPr id="295" name="Google Shape;295;p41"/>
          <p:cNvSpPr txBox="1"/>
          <p:nvPr/>
        </p:nvSpPr>
        <p:spPr>
          <a:xfrm>
            <a:off x="289950" y="371915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UK Government departments have started hiring data ethicists, including the Cabinet Office, Ministry of Justice, Office for National Statistics, and from the Scottish Government. </a:t>
            </a:r>
            <a:endParaRPr>
              <a:latin typeface="Montserrat"/>
              <a:ea typeface="Montserrat"/>
              <a:cs typeface="Montserrat"/>
              <a:sym typeface="Montserrat"/>
            </a:endParaRPr>
          </a:p>
        </p:txBody>
      </p:sp>
      <p:pic>
        <p:nvPicPr>
          <p:cNvPr id="296" name="Google Shape;296;p41"/>
          <p:cNvPicPr preferRelativeResize="0"/>
          <p:nvPr/>
        </p:nvPicPr>
        <p:blipFill rotWithShape="1">
          <a:blip r:embed="rId4">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140" name="Google Shape;140;p24"/>
          <p:cNvSpPr txBox="1"/>
          <p:nvPr/>
        </p:nvSpPr>
        <p:spPr>
          <a:xfrm>
            <a:off x="230700" y="85850"/>
            <a:ext cx="80367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100"/>
              <a:buFont typeface="Arial"/>
              <a:buNone/>
            </a:pPr>
            <a:r>
              <a:rPr b="1" lang="en">
                <a:solidFill>
                  <a:schemeClr val="accent1"/>
                </a:solidFill>
                <a:latin typeface="Montserrat"/>
                <a:ea typeface="Montserrat"/>
                <a:cs typeface="Montserrat"/>
                <a:sym typeface="Montserrat"/>
              </a:rPr>
              <a:t>How to Use the Recommendations for Local Government Data Ethics Capabilities</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SzPts val="1100"/>
              <a:buNone/>
            </a:pPr>
            <a:r>
              <a:t/>
            </a:r>
            <a:endParaRPr b="1">
              <a:solidFill>
                <a:schemeClr val="accent1"/>
              </a:solidFill>
              <a:latin typeface="Montserrat"/>
              <a:ea typeface="Montserrat"/>
              <a:cs typeface="Montserrat"/>
              <a:sym typeface="Montserrat"/>
            </a:endParaRPr>
          </a:p>
        </p:txBody>
      </p:sp>
      <p:pic>
        <p:nvPicPr>
          <p:cNvPr id="141" name="Google Shape;141;p24"/>
          <p:cNvPicPr preferRelativeResize="0"/>
          <p:nvPr/>
        </p:nvPicPr>
        <p:blipFill rotWithShape="1">
          <a:blip r:embed="rId3">
            <a:alphaModFix/>
          </a:blip>
          <a:srcRect b="27436" l="18752" r="18108" t="26758"/>
          <a:stretch/>
        </p:blipFill>
        <p:spPr>
          <a:xfrm>
            <a:off x="8387325" y="4720375"/>
            <a:ext cx="466725" cy="238125"/>
          </a:xfrm>
          <a:prstGeom prst="rect">
            <a:avLst/>
          </a:prstGeom>
          <a:noFill/>
          <a:ln>
            <a:noFill/>
          </a:ln>
        </p:spPr>
      </p:pic>
      <p:sp>
        <p:nvSpPr>
          <p:cNvPr id="142" name="Google Shape;142;p24"/>
          <p:cNvSpPr txBox="1"/>
          <p:nvPr/>
        </p:nvSpPr>
        <p:spPr>
          <a:xfrm>
            <a:off x="352980" y="511075"/>
            <a:ext cx="8375400" cy="43191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None/>
            </a:pPr>
            <a:r>
              <a:rPr lang="en">
                <a:solidFill>
                  <a:schemeClr val="dk1"/>
                </a:solidFill>
                <a:latin typeface="Montserrat"/>
                <a:ea typeface="Montserrat"/>
                <a:cs typeface="Montserrat"/>
                <a:sym typeface="Montserrat"/>
              </a:rPr>
              <a:t>Local </a:t>
            </a:r>
            <a:r>
              <a:rPr lang="en">
                <a:solidFill>
                  <a:schemeClr val="dk1"/>
                </a:solidFill>
                <a:latin typeface="Montserrat"/>
                <a:ea typeface="Montserrat"/>
                <a:cs typeface="Montserrat"/>
                <a:sym typeface="Montserrat"/>
              </a:rPr>
              <a:t>government need to be able to collect, share, analyse and innovate with data in a way that their residents expect of them.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a:solidFill>
                  <a:schemeClr val="dk1"/>
                </a:solidFill>
                <a:latin typeface="Montserrat"/>
                <a:ea typeface="Montserrat"/>
                <a:cs typeface="Montserrat"/>
                <a:sym typeface="Montserrat"/>
              </a:rPr>
              <a:t>Accordingly, LOTI has developed 16 </a:t>
            </a:r>
            <a:r>
              <a:rPr lang="en">
                <a:solidFill>
                  <a:schemeClr val="dk1"/>
                </a:solidFill>
                <a:latin typeface="Montserrat"/>
                <a:ea typeface="Montserrat"/>
                <a:cs typeface="Montserrat"/>
                <a:sym typeface="Montserrat"/>
              </a:rPr>
              <a:t>recommendations</a:t>
            </a:r>
            <a:r>
              <a:rPr lang="en">
                <a:solidFill>
                  <a:schemeClr val="dk1"/>
                </a:solidFill>
                <a:latin typeface="Montserrat"/>
                <a:ea typeface="Montserrat"/>
                <a:cs typeface="Montserrat"/>
                <a:sym typeface="Montserrat"/>
              </a:rPr>
              <a:t> as a resource for local government to guide how they develop their data ethics capabilities.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a:solidFill>
                  <a:schemeClr val="dk1"/>
                </a:solidFill>
                <a:latin typeface="Montserrat"/>
                <a:ea typeface="Montserrat"/>
                <a:cs typeface="Montserrat"/>
                <a:sym typeface="Montserrat"/>
              </a:rPr>
              <a:t>‘Data ethics’ refers to how we </a:t>
            </a:r>
            <a:r>
              <a:rPr i="1" lang="en">
                <a:solidFill>
                  <a:schemeClr val="dk1"/>
                </a:solidFill>
                <a:latin typeface="Montserrat"/>
                <a:ea typeface="Montserrat"/>
                <a:cs typeface="Montserrat"/>
                <a:sym typeface="Montserrat"/>
              </a:rPr>
              <a:t>should </a:t>
            </a:r>
            <a:r>
              <a:rPr lang="en">
                <a:solidFill>
                  <a:schemeClr val="dk1"/>
                </a:solidFill>
                <a:latin typeface="Montserrat"/>
                <a:ea typeface="Montserrat"/>
                <a:cs typeface="Montserrat"/>
                <a:sym typeface="Montserrat"/>
              </a:rPr>
              <a:t>collect, share and use data, and so goes beyond the legal obligations of local government, in particular as defined in the GDPR.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a:solidFill>
                  <a:schemeClr val="dk1"/>
                </a:solidFill>
                <a:latin typeface="Montserrat"/>
                <a:ea typeface="Montserrat"/>
                <a:cs typeface="Montserrat"/>
                <a:sym typeface="Montserrat"/>
              </a:rPr>
              <a:t>Each recommendations comes with specific actions that should inform how a borough or </a:t>
            </a:r>
            <a:r>
              <a:rPr lang="en">
                <a:solidFill>
                  <a:schemeClr val="dk1"/>
                </a:solidFill>
                <a:latin typeface="Montserrat"/>
                <a:ea typeface="Montserrat"/>
                <a:cs typeface="Montserrat"/>
                <a:sym typeface="Montserrat"/>
              </a:rPr>
              <a:t>interested</a:t>
            </a:r>
            <a:r>
              <a:rPr lang="en">
                <a:solidFill>
                  <a:schemeClr val="dk1"/>
                </a:solidFill>
                <a:latin typeface="Montserrat"/>
                <a:ea typeface="Montserrat"/>
                <a:cs typeface="Montserrat"/>
                <a:sym typeface="Montserrat"/>
              </a:rPr>
              <a:t> organisation might deliver each recommendation.</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a:solidFill>
                  <a:schemeClr val="dk1"/>
                </a:solidFill>
                <a:latin typeface="Montserrat"/>
                <a:ea typeface="Montserrat"/>
                <a:cs typeface="Montserrat"/>
                <a:sym typeface="Montserrat"/>
              </a:rPr>
              <a:t>The Recommendations are also listed in a LOTI-suggested ranking that suggests which steps are more appropriate for organisations at </a:t>
            </a:r>
            <a:r>
              <a:rPr lang="en">
                <a:solidFill>
                  <a:schemeClr val="dk1"/>
                </a:solidFill>
                <a:latin typeface="Montserrat"/>
                <a:ea typeface="Montserrat"/>
                <a:cs typeface="Montserrat"/>
                <a:sym typeface="Montserrat"/>
              </a:rPr>
              <a:t>different</a:t>
            </a:r>
            <a:r>
              <a:rPr lang="en">
                <a:solidFill>
                  <a:schemeClr val="dk1"/>
                </a:solidFill>
                <a:latin typeface="Montserrat"/>
                <a:ea typeface="Montserrat"/>
                <a:cs typeface="Montserrat"/>
                <a:sym typeface="Montserrat"/>
              </a:rPr>
              <a:t> ethical maturity levels.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i="1" lang="en">
                <a:solidFill>
                  <a:schemeClr val="dk1"/>
                </a:solidFill>
                <a:latin typeface="Montserrat"/>
                <a:ea typeface="Montserrat"/>
                <a:cs typeface="Montserrat"/>
                <a:sym typeface="Montserrat"/>
              </a:rPr>
              <a:t>NB: This document is being transformed into a toolkit on the LOTI website for September 2022. More detailed information on each recommendation will accompany that toolkit.</a:t>
            </a:r>
            <a:endParaRPr i="1">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5"/>
          <p:cNvPicPr preferRelativeResize="0"/>
          <p:nvPr/>
        </p:nvPicPr>
        <p:blipFill rotWithShape="1">
          <a:blip r:embed="rId3">
            <a:alphaModFix/>
          </a:blip>
          <a:srcRect b="0" l="0" r="0" t="0"/>
          <a:stretch/>
        </p:blipFill>
        <p:spPr>
          <a:xfrm>
            <a:off x="8395172" y="4678453"/>
            <a:ext cx="505152" cy="254350"/>
          </a:xfrm>
          <a:prstGeom prst="rect">
            <a:avLst/>
          </a:prstGeom>
          <a:noFill/>
          <a:ln>
            <a:noFill/>
          </a:ln>
        </p:spPr>
      </p:pic>
      <p:graphicFrame>
        <p:nvGraphicFramePr>
          <p:cNvPr id="148" name="Google Shape;148;p25"/>
          <p:cNvGraphicFramePr/>
          <p:nvPr/>
        </p:nvGraphicFramePr>
        <p:xfrm>
          <a:off x="0" y="439855"/>
          <a:ext cx="3000000" cy="3000000"/>
        </p:xfrm>
        <a:graphic>
          <a:graphicData uri="http://schemas.openxmlformats.org/drawingml/2006/table">
            <a:tbl>
              <a:tblPr>
                <a:noFill/>
                <a:tableStyleId>{CB4637DB-C60E-4436-AB77-F6A9A7FB489E}</a:tableStyleId>
              </a:tblPr>
              <a:tblGrid>
                <a:gridCol w="641850"/>
                <a:gridCol w="2819375"/>
                <a:gridCol w="3125475"/>
                <a:gridCol w="2486250"/>
              </a:tblGrid>
              <a:tr h="421975">
                <a:tc>
                  <a:txBody>
                    <a:bodyPr/>
                    <a:lstStyle/>
                    <a:p>
                      <a:pPr indent="0" lvl="0" marL="0" rtl="0" algn="ctr">
                        <a:spcBef>
                          <a:spcPts val="0"/>
                        </a:spcBef>
                        <a:spcAft>
                          <a:spcPts val="0"/>
                        </a:spcAft>
                        <a:buNone/>
                      </a:pPr>
                      <a:r>
                        <a:t/>
                      </a:r>
                      <a:endParaRPr b="1">
                        <a:solidFill>
                          <a:schemeClr val="lt1"/>
                        </a:solidFill>
                        <a:latin typeface="Montserrat"/>
                        <a:ea typeface="Montserrat"/>
                        <a:cs typeface="Montserrat"/>
                        <a:sym typeface="Montserrat"/>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gridSpan="3">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PRINCIPLES &amp; VALUES</a:t>
                      </a:r>
                      <a:endParaRPr b="1">
                        <a:solidFill>
                          <a:schemeClr val="lt1"/>
                        </a:solidFill>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hMerge="1"/>
                <a:tc hMerge="1"/>
              </a:tr>
              <a:tr h="738775">
                <a:tc>
                  <a:txBody>
                    <a:bodyPr/>
                    <a:lstStyle/>
                    <a:p>
                      <a:pPr indent="0" lvl="0" marL="0" rtl="0" algn="ctr">
                        <a:spcBef>
                          <a:spcPts val="0"/>
                        </a:spcBef>
                        <a:spcAft>
                          <a:spcPts val="500"/>
                        </a:spcAft>
                        <a:buNone/>
                      </a:pPr>
                      <a:r>
                        <a:rPr b="1" lang="en" sz="700">
                          <a:latin typeface="Montserrat"/>
                          <a:ea typeface="Montserrat"/>
                          <a:cs typeface="Montserrat"/>
                          <a:sym typeface="Montserrat"/>
                        </a:rPr>
                        <a:t>First steps</a:t>
                      </a:r>
                      <a:endParaRPr b="1" sz="700">
                        <a:latin typeface="Montserrat"/>
                        <a:ea typeface="Montserrat"/>
                        <a:cs typeface="Montserrat"/>
                        <a:sym typeface="Montserra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gridSpan="3">
                  <a:txBody>
                    <a:bodyPr/>
                    <a:lstStyle/>
                    <a:p>
                      <a:pPr indent="0" lvl="0" marL="457200" rtl="0" algn="ctr">
                        <a:spcBef>
                          <a:spcPts val="0"/>
                        </a:spcBef>
                        <a:spcAft>
                          <a:spcPts val="0"/>
                        </a:spcAft>
                        <a:buNone/>
                      </a:pPr>
                      <a:r>
                        <a:rPr b="1" lang="en" sz="1000">
                          <a:solidFill>
                            <a:schemeClr val="dk1"/>
                          </a:solidFill>
                          <a:latin typeface="Montserrat"/>
                          <a:ea typeface="Montserrat"/>
                          <a:cs typeface="Montserrat"/>
                          <a:sym typeface="Montserrat"/>
                        </a:rPr>
                        <a:t>1 - </a:t>
                      </a:r>
                      <a:r>
                        <a:rPr lang="en" sz="1000">
                          <a:solidFill>
                            <a:schemeClr val="dk1"/>
                          </a:solidFill>
                          <a:latin typeface="Montserrat"/>
                          <a:ea typeface="Montserrat"/>
                          <a:cs typeface="Montserrat"/>
                          <a:sym typeface="Montserrat"/>
                        </a:rPr>
                        <a:t>Formalise data ethics principles into a data strategy or policy.</a:t>
                      </a:r>
                      <a:endParaRPr sz="1000">
                        <a:solidFill>
                          <a:schemeClr val="dk1"/>
                        </a:solidFill>
                        <a:latin typeface="Montserrat"/>
                        <a:ea typeface="Montserrat"/>
                        <a:cs typeface="Montserrat"/>
                        <a:sym typeface="Montserrat"/>
                      </a:endParaRPr>
                    </a:p>
                    <a:p>
                      <a:pPr indent="0" lvl="0" marL="457200" rtl="0" algn="ctr">
                        <a:spcBef>
                          <a:spcPts val="500"/>
                        </a:spcBef>
                        <a:spcAft>
                          <a:spcPts val="0"/>
                        </a:spcAft>
                        <a:buNone/>
                      </a:pPr>
                      <a:r>
                        <a:rPr b="1" lang="en" sz="1000">
                          <a:solidFill>
                            <a:schemeClr val="dk1"/>
                          </a:solidFill>
                          <a:latin typeface="Montserrat"/>
                          <a:ea typeface="Montserrat"/>
                          <a:cs typeface="Montserrat"/>
                          <a:sym typeface="Montserrat"/>
                        </a:rPr>
                        <a:t>2 - </a:t>
                      </a:r>
                      <a:r>
                        <a:rPr lang="en" sz="1000">
                          <a:solidFill>
                            <a:schemeClr val="dk1"/>
                          </a:solidFill>
                          <a:latin typeface="Montserrat"/>
                          <a:ea typeface="Montserrat"/>
                          <a:cs typeface="Montserrat"/>
                          <a:sym typeface="Montserrat"/>
                        </a:rPr>
                        <a:t>Adopt five universal principles: Transparency; Accountability; Privacy; Fairness; and Safety.</a:t>
                      </a:r>
                      <a:endParaRPr b="1" sz="1000">
                        <a:solidFill>
                          <a:schemeClr val="dk1"/>
                        </a:solidFill>
                        <a:latin typeface="Montserrat"/>
                        <a:ea typeface="Montserrat"/>
                        <a:cs typeface="Montserrat"/>
                        <a:sym typeface="Montserrat"/>
                      </a:endParaRPr>
                    </a:p>
                    <a:p>
                      <a:pPr indent="0" lvl="0" marL="457200" rtl="0" algn="ctr">
                        <a:spcBef>
                          <a:spcPts val="500"/>
                        </a:spcBef>
                        <a:spcAft>
                          <a:spcPts val="0"/>
                        </a:spcAft>
                        <a:buNone/>
                      </a:pPr>
                      <a:r>
                        <a:rPr b="1" lang="en" sz="1100" u="sng">
                          <a:solidFill>
                            <a:schemeClr val="hlink"/>
                          </a:solidFill>
                          <a:latin typeface="Montserrat"/>
                          <a:ea typeface="Montserrat"/>
                          <a:cs typeface="Montserrat"/>
                          <a:sym typeface="Montserrat"/>
                          <a:hlinkClick r:id="rId4"/>
                        </a:rPr>
                        <a:t>Read LOTI Guidance on data ethics principles</a:t>
                      </a:r>
                      <a:endParaRPr b="1" sz="1100">
                        <a:solidFill>
                          <a:schemeClr val="dk1"/>
                        </a:solidFill>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hMerge="1"/>
                <a:tc hMerge="1"/>
              </a:tr>
              <a:tr h="609575">
                <a:tc>
                  <a:txBody>
                    <a:bodyPr/>
                    <a:lstStyle/>
                    <a:p>
                      <a:pPr indent="0" lvl="0" marL="0" rtl="0" algn="ctr">
                        <a:spcBef>
                          <a:spcPts val="0"/>
                        </a:spcBef>
                        <a:spcAft>
                          <a:spcPts val="0"/>
                        </a:spcAft>
                        <a:buNone/>
                      </a:pPr>
                      <a:r>
                        <a:t/>
                      </a:r>
                      <a:endParaRPr b="1" sz="700">
                        <a:solidFill>
                          <a:schemeClr val="lt1"/>
                        </a:solidFill>
                        <a:highlight>
                          <a:schemeClr val="dk1"/>
                        </a:highlight>
                        <a:latin typeface="Montserrat"/>
                        <a:ea typeface="Montserrat"/>
                        <a:cs typeface="Montserrat"/>
                        <a:sym typeface="Montserrat"/>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RESIDENT ENGAGEMENT</a:t>
                      </a:r>
                      <a:endParaRPr b="1">
                        <a:solidFill>
                          <a:schemeClr val="lt1"/>
                        </a:solidFill>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GOVERNANCE &amp; PROCESSES</a:t>
                      </a:r>
                      <a:endParaRPr b="1">
                        <a:solidFill>
                          <a:schemeClr val="lt1"/>
                        </a:solidFill>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SKILLS &amp; CULTURE</a:t>
                      </a:r>
                      <a:endParaRPr b="1">
                        <a:solidFill>
                          <a:schemeClr val="lt1"/>
                        </a:solidFill>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r h="1187300">
                <a:tc>
                  <a:txBody>
                    <a:bodyPr/>
                    <a:lstStyle/>
                    <a:p>
                      <a:pPr indent="0" lvl="0" marL="0" rtl="0" algn="ctr">
                        <a:spcBef>
                          <a:spcPts val="0"/>
                        </a:spcBef>
                        <a:spcAft>
                          <a:spcPts val="500"/>
                        </a:spcAft>
                        <a:buNone/>
                      </a:pPr>
                      <a:r>
                        <a:rPr b="1" lang="en" sz="700">
                          <a:latin typeface="Montserrat"/>
                          <a:ea typeface="Montserrat"/>
                          <a:cs typeface="Montserrat"/>
                          <a:sym typeface="Montserrat"/>
                        </a:rPr>
                        <a:t>Low Maturity</a:t>
                      </a:r>
                      <a:endParaRPr b="1" sz="700">
                        <a:latin typeface="Montserrat"/>
                        <a:ea typeface="Montserrat"/>
                        <a:cs typeface="Montserrat"/>
                        <a:sym typeface="Montserra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latin typeface="Montserrat"/>
                          <a:ea typeface="Montserrat"/>
                          <a:cs typeface="Montserrat"/>
                          <a:sym typeface="Montserrat"/>
                        </a:rPr>
                        <a:t>3</a:t>
                      </a:r>
                      <a:r>
                        <a:rPr b="1" lang="en" sz="1000" u="sng">
                          <a:solidFill>
                            <a:schemeClr val="hlink"/>
                          </a:solidFill>
                          <a:latin typeface="Montserrat"/>
                          <a:ea typeface="Montserrat"/>
                          <a:cs typeface="Montserrat"/>
                          <a:sym typeface="Montserrat"/>
                          <a:hlinkClick action="ppaction://hlinksldjump" r:id="rId5"/>
                        </a:rPr>
                        <a:t> </a:t>
                      </a:r>
                      <a:r>
                        <a:rPr b="1" lang="en" sz="1000">
                          <a:solidFill>
                            <a:schemeClr val="dk1"/>
                          </a:solidFill>
                          <a:latin typeface="Montserrat"/>
                          <a:ea typeface="Montserrat"/>
                          <a:cs typeface="Montserrat"/>
                          <a:sym typeface="Montserrat"/>
                        </a:rPr>
                        <a:t>-</a:t>
                      </a:r>
                      <a:r>
                        <a:rPr lang="en" sz="1000">
                          <a:solidFill>
                            <a:schemeClr val="dk1"/>
                          </a:solidFill>
                          <a:latin typeface="Montserrat"/>
                          <a:ea typeface="Montserrat"/>
                          <a:cs typeface="Montserrat"/>
                          <a:sym typeface="Montserrat"/>
                        </a:rPr>
                        <a:t> Share details of data use publicly and in appropriate language.</a:t>
                      </a:r>
                      <a:endParaRPr sz="1000">
                        <a:solidFill>
                          <a:schemeClr val="dk1"/>
                        </a:solidFill>
                        <a:latin typeface="Montserrat"/>
                        <a:ea typeface="Montserrat"/>
                        <a:cs typeface="Montserrat"/>
                        <a:sym typeface="Montserrat"/>
                      </a:endParaRPr>
                    </a:p>
                    <a:p>
                      <a:pPr indent="0" lvl="0" marL="0" rtl="0" algn="l">
                        <a:spcBef>
                          <a:spcPts val="500"/>
                        </a:spcBef>
                        <a:spcAft>
                          <a:spcPts val="500"/>
                        </a:spcAft>
                        <a:buClr>
                          <a:schemeClr val="dk1"/>
                        </a:buClr>
                        <a:buSzPts val="1100"/>
                        <a:buFont typeface="Arial"/>
                        <a:buNone/>
                      </a:pPr>
                      <a:r>
                        <a:rPr b="1" lang="en" sz="1000">
                          <a:solidFill>
                            <a:schemeClr val="dk1"/>
                          </a:solidFill>
                          <a:latin typeface="Montserrat"/>
                          <a:ea typeface="Montserrat"/>
                          <a:cs typeface="Montserrat"/>
                          <a:sym typeface="Montserrat"/>
                        </a:rPr>
                        <a:t>4 </a:t>
                      </a:r>
                      <a:r>
                        <a:rPr b="1" lang="en" sz="1000">
                          <a:solidFill>
                            <a:schemeClr val="dk1"/>
                          </a:solidFill>
                          <a:latin typeface="Montserrat"/>
                          <a:ea typeface="Montserrat"/>
                          <a:cs typeface="Montserrat"/>
                          <a:sym typeface="Montserrat"/>
                        </a:rPr>
                        <a:t>-</a:t>
                      </a:r>
                      <a:r>
                        <a:rPr lang="en" sz="1000">
                          <a:solidFill>
                            <a:schemeClr val="dk1"/>
                          </a:solidFill>
                          <a:latin typeface="Montserrat"/>
                          <a:ea typeface="Montserrat"/>
                          <a:cs typeface="Montserrat"/>
                          <a:sym typeface="Montserrat"/>
                        </a:rPr>
                        <a:t> Proactively inform residents when they are subject to complex data processes.</a:t>
                      </a:r>
                      <a:endParaRPr i="1" sz="1100">
                        <a:solidFill>
                          <a:schemeClr val="dk1"/>
                        </a:solidFill>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latin typeface="Montserrat"/>
                          <a:ea typeface="Montserrat"/>
                          <a:cs typeface="Montserrat"/>
                          <a:sym typeface="Montserrat"/>
                        </a:rPr>
                        <a:t>7 - </a:t>
                      </a:r>
                      <a:r>
                        <a:rPr lang="en" sz="1000">
                          <a:latin typeface="Montserrat"/>
                          <a:ea typeface="Montserrat"/>
                          <a:cs typeface="Montserrat"/>
                          <a:sym typeface="Montserrat"/>
                        </a:rPr>
                        <a:t>C</a:t>
                      </a:r>
                      <a:r>
                        <a:rPr lang="en" sz="1000">
                          <a:latin typeface="Montserrat"/>
                          <a:ea typeface="Montserrat"/>
                          <a:cs typeface="Montserrat"/>
                          <a:sym typeface="Montserrat"/>
                        </a:rPr>
                        <a:t>reate a data ethics process flow for data projects.</a:t>
                      </a:r>
                      <a:r>
                        <a:rPr b="1" lang="en" sz="1000">
                          <a:latin typeface="Montserrat"/>
                          <a:ea typeface="Montserrat"/>
                          <a:cs typeface="Montserrat"/>
                          <a:sym typeface="Montserrat"/>
                        </a:rPr>
                        <a:t> </a:t>
                      </a:r>
                      <a:endParaRPr b="1" sz="1000">
                        <a:latin typeface="Montserrat"/>
                        <a:ea typeface="Montserrat"/>
                        <a:cs typeface="Montserrat"/>
                        <a:sym typeface="Montserrat"/>
                      </a:endParaRPr>
                    </a:p>
                    <a:p>
                      <a:pPr indent="0" lvl="0" marL="0" rtl="0" algn="l">
                        <a:spcBef>
                          <a:spcPts val="500"/>
                        </a:spcBef>
                        <a:spcAft>
                          <a:spcPts val="0"/>
                        </a:spcAft>
                        <a:buNone/>
                      </a:pPr>
                      <a:r>
                        <a:rPr b="1" lang="en" sz="1000">
                          <a:latin typeface="Montserrat"/>
                          <a:ea typeface="Montserrat"/>
                          <a:cs typeface="Montserrat"/>
                          <a:sym typeface="Montserrat"/>
                        </a:rPr>
                        <a:t>8 - </a:t>
                      </a:r>
                      <a:r>
                        <a:rPr lang="en" sz="1000">
                          <a:latin typeface="Montserrat"/>
                          <a:ea typeface="Montserrat"/>
                          <a:cs typeface="Montserrat"/>
                          <a:sym typeface="Montserrat"/>
                        </a:rPr>
                        <a:t>Test and implement tools for data ethics projects (identified in the ethics process flow).</a:t>
                      </a:r>
                      <a:endParaRPr sz="1000">
                        <a:latin typeface="Montserrat"/>
                        <a:ea typeface="Montserrat"/>
                        <a:cs typeface="Montserrat"/>
                        <a:sym typeface="Montserrat"/>
                      </a:endParaRPr>
                    </a:p>
                    <a:p>
                      <a:pPr indent="0" lvl="0" marL="0" rtl="0" algn="l">
                        <a:spcBef>
                          <a:spcPts val="500"/>
                        </a:spcBef>
                        <a:spcAft>
                          <a:spcPts val="500"/>
                        </a:spcAft>
                        <a:buNone/>
                      </a:pPr>
                      <a:r>
                        <a:rPr b="1" lang="en" sz="1000">
                          <a:latin typeface="Montserrat"/>
                          <a:ea typeface="Montserrat"/>
                          <a:cs typeface="Montserrat"/>
                          <a:sym typeface="Montserrat"/>
                        </a:rPr>
                        <a:t>9 - </a:t>
                      </a:r>
                      <a:r>
                        <a:rPr lang="en" sz="1000">
                          <a:latin typeface="Montserrat"/>
                          <a:ea typeface="Montserrat"/>
                          <a:cs typeface="Montserrat"/>
                          <a:sym typeface="Montserrat"/>
                        </a:rPr>
                        <a:t>Share any ethics impact assessments done of data projects</a:t>
                      </a:r>
                      <a:endParaRPr b="1" sz="1000">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latin typeface="Montserrat"/>
                          <a:ea typeface="Montserrat"/>
                          <a:cs typeface="Montserrat"/>
                          <a:sym typeface="Montserrat"/>
                        </a:rPr>
                        <a:t>13 -</a:t>
                      </a:r>
                      <a:r>
                        <a:rPr lang="en" sz="1000">
                          <a:latin typeface="Montserrat"/>
                          <a:ea typeface="Montserrat"/>
                          <a:cs typeface="Montserrat"/>
                          <a:sym typeface="Montserrat"/>
                        </a:rPr>
                        <a:t> Invest in data ethics skills training for data professionals, leaders, and service managers.</a:t>
                      </a:r>
                      <a:endParaRPr sz="1000">
                        <a:latin typeface="Montserrat"/>
                        <a:ea typeface="Montserrat"/>
                        <a:cs typeface="Montserrat"/>
                        <a:sym typeface="Montserrat"/>
                      </a:endParaRPr>
                    </a:p>
                    <a:p>
                      <a:pPr indent="0" lvl="0" marL="0" marR="0" rtl="0" algn="l">
                        <a:lnSpc>
                          <a:spcPct val="100000"/>
                        </a:lnSpc>
                        <a:spcBef>
                          <a:spcPts val="500"/>
                        </a:spcBef>
                        <a:spcAft>
                          <a:spcPts val="500"/>
                        </a:spcAft>
                        <a:buNone/>
                      </a:pPr>
                      <a:r>
                        <a:rPr b="1" lang="en" sz="1000">
                          <a:latin typeface="Montserrat"/>
                          <a:ea typeface="Montserrat"/>
                          <a:cs typeface="Montserrat"/>
                          <a:sym typeface="Montserrat"/>
                        </a:rPr>
                        <a:t>14 - </a:t>
                      </a:r>
                      <a:r>
                        <a:rPr lang="en" sz="1000">
                          <a:latin typeface="Montserrat"/>
                          <a:ea typeface="Montserrat"/>
                          <a:cs typeface="Montserrat"/>
                          <a:sym typeface="Montserrat"/>
                        </a:rPr>
                        <a:t>Develop an ongoing organisational dialogue and culture on ethics.</a:t>
                      </a:r>
                      <a:endParaRPr sz="1000">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703050">
                <a:tc>
                  <a:txBody>
                    <a:bodyPr/>
                    <a:lstStyle/>
                    <a:p>
                      <a:pPr indent="0" lvl="0" marL="0" rtl="0" algn="ctr">
                        <a:spcBef>
                          <a:spcPts val="0"/>
                        </a:spcBef>
                        <a:spcAft>
                          <a:spcPts val="500"/>
                        </a:spcAft>
                        <a:buNone/>
                      </a:pPr>
                      <a:r>
                        <a:rPr b="1" lang="en" sz="700">
                          <a:latin typeface="Montserrat"/>
                          <a:ea typeface="Montserrat"/>
                          <a:cs typeface="Montserrat"/>
                          <a:sym typeface="Montserrat"/>
                        </a:rPr>
                        <a:t>Medium Maturity</a:t>
                      </a:r>
                      <a:endParaRPr b="1" sz="700">
                        <a:latin typeface="Montserrat"/>
                        <a:ea typeface="Montserrat"/>
                        <a:cs typeface="Montserrat"/>
                        <a:sym typeface="Montserra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rtl="0" algn="l">
                        <a:spcBef>
                          <a:spcPts val="0"/>
                        </a:spcBef>
                        <a:spcAft>
                          <a:spcPts val="500"/>
                        </a:spcAft>
                        <a:buClr>
                          <a:schemeClr val="dk1"/>
                        </a:buClr>
                        <a:buSzPts val="1100"/>
                        <a:buFont typeface="Arial"/>
                        <a:buNone/>
                      </a:pPr>
                      <a:r>
                        <a:rPr b="1" lang="en" sz="1000">
                          <a:latin typeface="Montserrat"/>
                          <a:ea typeface="Montserrat"/>
                          <a:cs typeface="Montserrat"/>
                          <a:sym typeface="Montserrat"/>
                        </a:rPr>
                        <a:t>5 -</a:t>
                      </a:r>
                      <a:r>
                        <a:rPr lang="en" sz="1000">
                          <a:solidFill>
                            <a:schemeClr val="dk1"/>
                          </a:solidFill>
                          <a:latin typeface="Montserrat"/>
                          <a:ea typeface="Montserrat"/>
                          <a:cs typeface="Montserrat"/>
                          <a:sym typeface="Montserrat"/>
                        </a:rPr>
                        <a:t> Engage residents when establishing untested, new or advanced data tools or methods.</a:t>
                      </a:r>
                      <a:endParaRPr b="1" sz="1000">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500"/>
                        </a:spcAft>
                        <a:buClr>
                          <a:schemeClr val="dk1"/>
                        </a:buClr>
                        <a:buSzPts val="1100"/>
                        <a:buFont typeface="Arial"/>
                        <a:buNone/>
                      </a:pPr>
                      <a:r>
                        <a:rPr b="1" lang="en" sz="1000">
                          <a:solidFill>
                            <a:schemeClr val="dk1"/>
                          </a:solidFill>
                          <a:latin typeface="Montserrat"/>
                          <a:ea typeface="Montserrat"/>
                          <a:cs typeface="Montserrat"/>
                          <a:sym typeface="Montserrat"/>
                        </a:rPr>
                        <a:t>10 </a:t>
                      </a:r>
                      <a:r>
                        <a:rPr b="1" lang="en" sz="1000">
                          <a:solidFill>
                            <a:schemeClr val="dk1"/>
                          </a:solidFill>
                          <a:latin typeface="Montserrat"/>
                          <a:ea typeface="Montserrat"/>
                          <a:cs typeface="Montserrat"/>
                          <a:sym typeface="Montserrat"/>
                        </a:rPr>
                        <a:t>-</a:t>
                      </a:r>
                      <a:r>
                        <a:rPr lang="en" sz="1000">
                          <a:solidFill>
                            <a:schemeClr val="dk1"/>
                          </a:solidFill>
                          <a:latin typeface="Montserrat"/>
                          <a:ea typeface="Montserrat"/>
                          <a:cs typeface="Montserrat"/>
                          <a:sym typeface="Montserrat"/>
                        </a:rPr>
                        <a:t> Establish a data ethics board.</a:t>
                      </a:r>
                      <a:endParaRPr sz="1000">
                        <a:solidFill>
                          <a:schemeClr val="dk1"/>
                        </a:solidFill>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15 -</a:t>
                      </a:r>
                      <a:r>
                        <a:rPr b="1"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Include a responsibility for data ethics in data job descriptions.</a:t>
                      </a:r>
                      <a:endParaRPr/>
                    </a:p>
                    <a:p>
                      <a:pPr indent="0" lvl="0" marL="0" rtl="0" algn="l">
                        <a:spcBef>
                          <a:spcPts val="500"/>
                        </a:spcBef>
                        <a:spcAft>
                          <a:spcPts val="500"/>
                        </a:spcAft>
                        <a:buClr>
                          <a:schemeClr val="dk1"/>
                        </a:buClr>
                        <a:buSzPts val="1100"/>
                        <a:buFont typeface="Arial"/>
                        <a:buNone/>
                      </a:pPr>
                      <a:r>
                        <a:t/>
                      </a:r>
                      <a:endParaRPr b="1" sz="1000">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100000">
                <a:tc>
                  <a:txBody>
                    <a:bodyPr/>
                    <a:lstStyle/>
                    <a:p>
                      <a:pPr indent="0" lvl="0" marL="0" rtl="0" algn="ctr">
                        <a:spcBef>
                          <a:spcPts val="0"/>
                        </a:spcBef>
                        <a:spcAft>
                          <a:spcPts val="500"/>
                        </a:spcAft>
                        <a:buNone/>
                      </a:pPr>
                      <a:r>
                        <a:rPr b="1" lang="en" sz="700">
                          <a:latin typeface="Montserrat"/>
                          <a:ea typeface="Montserrat"/>
                          <a:cs typeface="Montserrat"/>
                          <a:sym typeface="Montserrat"/>
                        </a:rPr>
                        <a:t>High Maturity</a:t>
                      </a:r>
                      <a:endParaRPr b="1" sz="700">
                        <a:latin typeface="Montserrat"/>
                        <a:ea typeface="Montserrat"/>
                        <a:cs typeface="Montserrat"/>
                        <a:sym typeface="Montserra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FFFFF"/>
                    </a:solidFill>
                  </a:tcPr>
                </a:tc>
                <a:tc>
                  <a:txBody>
                    <a:bodyPr/>
                    <a:lstStyle/>
                    <a:p>
                      <a:pPr indent="0" lvl="0" marL="0" rtl="0" algn="l">
                        <a:spcBef>
                          <a:spcPts val="0"/>
                        </a:spcBef>
                        <a:spcAft>
                          <a:spcPts val="500"/>
                        </a:spcAft>
                        <a:buClr>
                          <a:schemeClr val="dk1"/>
                        </a:buClr>
                        <a:buSzPts val="1100"/>
                        <a:buFont typeface="Arial"/>
                        <a:buNone/>
                      </a:pPr>
                      <a:r>
                        <a:rPr b="1" lang="en" sz="1000">
                          <a:latin typeface="Montserrat"/>
                          <a:ea typeface="Montserrat"/>
                          <a:cs typeface="Montserrat"/>
                          <a:sym typeface="Montserrat"/>
                        </a:rPr>
                        <a:t>6 - </a:t>
                      </a:r>
                      <a:r>
                        <a:rPr lang="en" sz="1000">
                          <a:latin typeface="Montserrat"/>
                          <a:ea typeface="Montserrat"/>
                          <a:cs typeface="Montserrat"/>
                          <a:sym typeface="Montserrat"/>
                        </a:rPr>
                        <a:t>Develop data (ethics) literacy of residents.</a:t>
                      </a:r>
                      <a:endParaRPr sz="1000">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11 - </a:t>
                      </a:r>
                      <a:r>
                        <a:rPr lang="en" sz="1000">
                          <a:solidFill>
                            <a:schemeClr val="dk1"/>
                          </a:solidFill>
                          <a:latin typeface="Montserrat"/>
                          <a:ea typeface="Montserrat"/>
                          <a:cs typeface="Montserrat"/>
                          <a:sym typeface="Montserrat"/>
                        </a:rPr>
                        <a:t>Create a simple appeal services for residents to challenge data-made decisions.</a:t>
                      </a:r>
                      <a:endParaRPr sz="1000">
                        <a:solidFill>
                          <a:schemeClr val="dk1"/>
                        </a:solidFill>
                        <a:latin typeface="Montserrat"/>
                        <a:ea typeface="Montserrat"/>
                        <a:cs typeface="Montserrat"/>
                        <a:sym typeface="Montserrat"/>
                      </a:endParaRPr>
                    </a:p>
                    <a:p>
                      <a:pPr indent="0" lvl="0" marL="0" rtl="0" algn="l">
                        <a:spcBef>
                          <a:spcPts val="500"/>
                        </a:spcBef>
                        <a:spcAft>
                          <a:spcPts val="500"/>
                        </a:spcAft>
                        <a:buClr>
                          <a:schemeClr val="dk1"/>
                        </a:buClr>
                        <a:buSzPts val="1100"/>
                        <a:buFont typeface="Arial"/>
                        <a:buNone/>
                      </a:pPr>
                      <a:r>
                        <a:rPr b="1" lang="en" sz="1000">
                          <a:solidFill>
                            <a:schemeClr val="dk1"/>
                          </a:solidFill>
                          <a:latin typeface="Montserrat"/>
                          <a:ea typeface="Montserrat"/>
                          <a:cs typeface="Montserrat"/>
                          <a:sym typeface="Montserrat"/>
                        </a:rPr>
                        <a:t>12 -</a:t>
                      </a:r>
                      <a:r>
                        <a:rPr lang="en" sz="1000">
                          <a:solidFill>
                            <a:schemeClr val="dk1"/>
                          </a:solidFill>
                          <a:latin typeface="Montserrat"/>
                          <a:ea typeface="Montserrat"/>
                          <a:cs typeface="Montserrat"/>
                          <a:sym typeface="Montserrat"/>
                        </a:rPr>
                        <a:t> Ensure suppliers meet data ethics principles and transparency standards..</a:t>
                      </a:r>
                      <a:endParaRPr b="1" sz="1000">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500"/>
                        </a:spcAft>
                        <a:buNone/>
                      </a:pPr>
                      <a:r>
                        <a:rPr b="1" lang="en" sz="1000">
                          <a:solidFill>
                            <a:schemeClr val="dk1"/>
                          </a:solidFill>
                          <a:latin typeface="Montserrat"/>
                          <a:ea typeface="Montserrat"/>
                          <a:cs typeface="Montserrat"/>
                          <a:sym typeface="Montserrat"/>
                        </a:rPr>
                        <a:t>16 -</a:t>
                      </a:r>
                      <a:r>
                        <a:rPr lang="en" sz="1000">
                          <a:solidFill>
                            <a:schemeClr val="dk1"/>
                          </a:solidFill>
                          <a:latin typeface="Montserrat"/>
                          <a:ea typeface="Montserrat"/>
                          <a:cs typeface="Montserrat"/>
                          <a:sym typeface="Montserrat"/>
                        </a:rPr>
                        <a:t> Hire a dedicated Data Ethicist.</a:t>
                      </a:r>
                      <a:endParaRPr b="1" sz="1000">
                        <a:latin typeface="Montserrat"/>
                        <a:ea typeface="Montserrat"/>
                        <a:cs typeface="Montserrat"/>
                        <a:sym typeface="Montserra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bl>
          </a:graphicData>
        </a:graphic>
      </p:graphicFrame>
      <p:sp>
        <p:nvSpPr>
          <p:cNvPr id="149" name="Google Shape;149;p25"/>
          <p:cNvSpPr txBox="1"/>
          <p:nvPr/>
        </p:nvSpPr>
        <p:spPr>
          <a:xfrm>
            <a:off x="179100" y="46475"/>
            <a:ext cx="758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accent1"/>
                </a:solidFill>
                <a:latin typeface="Montserrat"/>
                <a:ea typeface="Montserrat"/>
                <a:cs typeface="Montserrat"/>
                <a:sym typeface="Montserrat"/>
              </a:rPr>
              <a:t>LOTI Recommendations for Local Government Data Ethics Capabilities</a:t>
            </a:r>
            <a:endParaRPr b="1">
              <a:solidFill>
                <a:schemeClr val="accent1"/>
              </a:solidFill>
              <a:latin typeface="Montserrat"/>
              <a:ea typeface="Montserrat"/>
              <a:cs typeface="Montserrat"/>
              <a:sym typeface="Montserrat"/>
            </a:endParaRPr>
          </a:p>
        </p:txBody>
      </p:sp>
      <p:cxnSp>
        <p:nvCxnSpPr>
          <p:cNvPr id="150" name="Google Shape;150;p25"/>
          <p:cNvCxnSpPr/>
          <p:nvPr/>
        </p:nvCxnSpPr>
        <p:spPr>
          <a:xfrm flipH="1">
            <a:off x="331925" y="1437950"/>
            <a:ext cx="600" cy="1221900"/>
          </a:xfrm>
          <a:prstGeom prst="straightConnector1">
            <a:avLst/>
          </a:prstGeom>
          <a:noFill/>
          <a:ln cap="flat" cmpd="sng" w="28575">
            <a:solidFill>
              <a:schemeClr val="dk2"/>
            </a:solidFill>
            <a:prstDash val="solid"/>
            <a:round/>
            <a:headEnd len="med" w="med" type="none"/>
            <a:tailEnd len="med" w="med" type="triangle"/>
          </a:ln>
        </p:spPr>
      </p:cxnSp>
      <p:cxnSp>
        <p:nvCxnSpPr>
          <p:cNvPr id="151" name="Google Shape;151;p25"/>
          <p:cNvCxnSpPr/>
          <p:nvPr/>
        </p:nvCxnSpPr>
        <p:spPr>
          <a:xfrm>
            <a:off x="327663" y="3006688"/>
            <a:ext cx="4200" cy="621600"/>
          </a:xfrm>
          <a:prstGeom prst="straightConnector1">
            <a:avLst/>
          </a:prstGeom>
          <a:noFill/>
          <a:ln cap="flat" cmpd="sng" w="28575">
            <a:solidFill>
              <a:schemeClr val="dk2"/>
            </a:solidFill>
            <a:prstDash val="solid"/>
            <a:round/>
            <a:headEnd len="med" w="med" type="none"/>
            <a:tailEnd len="med" w="med" type="triangle"/>
          </a:ln>
        </p:spPr>
      </p:cxnSp>
      <p:cxnSp>
        <p:nvCxnSpPr>
          <p:cNvPr id="152" name="Google Shape;152;p25"/>
          <p:cNvCxnSpPr/>
          <p:nvPr/>
        </p:nvCxnSpPr>
        <p:spPr>
          <a:xfrm>
            <a:off x="328713" y="3975125"/>
            <a:ext cx="2100" cy="4668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158" name="Google Shape;158;p26"/>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accent2"/>
                </a:highlight>
                <a:latin typeface="Montserrat"/>
                <a:ea typeface="Montserrat"/>
                <a:cs typeface="Montserrat"/>
                <a:sym typeface="Montserrat"/>
              </a:rPr>
              <a:t> </a:t>
            </a:r>
            <a:r>
              <a:rPr b="1" lang="en">
                <a:solidFill>
                  <a:schemeClr val="lt1"/>
                </a:solidFill>
                <a:highlight>
                  <a:schemeClr val="accent2"/>
                </a:highlight>
                <a:latin typeface="Montserrat"/>
                <a:ea typeface="Montserrat"/>
                <a:cs typeface="Montserrat"/>
                <a:sym typeface="Montserrat"/>
              </a:rPr>
              <a:t>Principles and Values</a:t>
            </a:r>
            <a:r>
              <a:rPr b="1" lang="en">
                <a:solidFill>
                  <a:schemeClr val="accent2"/>
                </a:solidFill>
                <a:highlight>
                  <a:schemeClr val="accent2"/>
                </a:highlight>
                <a:latin typeface="Montserrat"/>
                <a:ea typeface="Montserrat"/>
                <a:cs typeface="Montserrat"/>
                <a:sym typeface="Montserrat"/>
              </a:rPr>
              <a:t>.</a:t>
            </a:r>
            <a:r>
              <a:rPr b="1" lang="en">
                <a:solidFill>
                  <a:schemeClr val="accent2"/>
                </a:solidFill>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159" name="Google Shape;159;p26"/>
          <p:cNvSpPr txBox="1"/>
          <p:nvPr/>
        </p:nvSpPr>
        <p:spPr>
          <a:xfrm>
            <a:off x="352980" y="511075"/>
            <a:ext cx="8375400" cy="33831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a:pPr>
            <a:r>
              <a:rPr b="1" lang="en">
                <a:solidFill>
                  <a:schemeClr val="dk1"/>
                </a:solidFill>
                <a:latin typeface="Montserrat"/>
                <a:ea typeface="Montserrat"/>
                <a:cs typeface="Montserrat"/>
                <a:sym typeface="Montserrat"/>
              </a:rPr>
              <a:t>Adopt five key universal principles: Transparency; Accountability; Privacy; Fairness; Safety; </a:t>
            </a:r>
            <a:endParaRPr b="1">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Ethics should be guided by value-based principles which reflect the values held by the society in which those decisions are made. LOTI suggest adopting 5 key universal principles: transparency, accountability, privacy, fairness and safety as guiding principles for all decisions made using or about data.</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They were chosen because they are both extremely relevant for local authorities, and almost universally shared in other principles documents from around the world.</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To learn more about each individual principle, and what types of commitments they might encompass, LOTI has produced a more detailed guide, which can be accessed </a:t>
            </a:r>
            <a:r>
              <a:rPr lang="en" sz="1300" u="sng">
                <a:solidFill>
                  <a:schemeClr val="hlink"/>
                </a:solidFill>
                <a:latin typeface="Montserrat"/>
                <a:ea typeface="Montserrat"/>
                <a:cs typeface="Montserrat"/>
                <a:sym typeface="Montserrat"/>
                <a:hlinkClick r:id="rId3"/>
              </a:rPr>
              <a:t>here</a:t>
            </a:r>
            <a:r>
              <a:rPr lang="en" sz="1300">
                <a:solidFill>
                  <a:schemeClr val="dk1"/>
                </a:solidFill>
                <a:latin typeface="Montserrat"/>
                <a:ea typeface="Montserrat"/>
                <a:cs typeface="Montserrat"/>
                <a:sym typeface="Montserrat"/>
              </a:rPr>
              <a:t>. Organisations can also read about other principles they may want to consider within the document.</a:t>
            </a:r>
            <a:endParaRPr sz="1300">
              <a:solidFill>
                <a:schemeClr val="dk1"/>
              </a:solidFill>
              <a:latin typeface="Montserrat"/>
              <a:ea typeface="Montserrat"/>
              <a:cs typeface="Montserrat"/>
              <a:sym typeface="Montserrat"/>
            </a:endParaRPr>
          </a:p>
        </p:txBody>
      </p:sp>
      <p:sp>
        <p:nvSpPr>
          <p:cNvPr id="160" name="Google Shape;160;p26"/>
          <p:cNvSpPr txBox="1"/>
          <p:nvPr/>
        </p:nvSpPr>
        <p:spPr>
          <a:xfrm>
            <a:off x="289950" y="387155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Camden Borough created a </a:t>
            </a:r>
            <a:r>
              <a:rPr lang="en" u="sng">
                <a:solidFill>
                  <a:schemeClr val="hlink"/>
                </a:solidFill>
                <a:latin typeface="Montserrat"/>
                <a:ea typeface="Montserrat"/>
                <a:cs typeface="Montserrat"/>
                <a:sym typeface="Montserrat"/>
                <a:hlinkClick r:id="rId4"/>
              </a:rPr>
              <a:t>Data Charter</a:t>
            </a:r>
            <a:r>
              <a:rPr lang="en">
                <a:latin typeface="Montserrat"/>
                <a:ea typeface="Montserrat"/>
                <a:cs typeface="Montserrat"/>
                <a:sym typeface="Montserrat"/>
              </a:rPr>
              <a:t> with their residents, which contains all of the above principles.</a:t>
            </a:r>
            <a:endParaRPr>
              <a:latin typeface="Montserrat"/>
              <a:ea typeface="Montserrat"/>
              <a:cs typeface="Montserrat"/>
              <a:sym typeface="Montserrat"/>
            </a:endParaRPr>
          </a:p>
        </p:txBody>
      </p:sp>
      <p:pic>
        <p:nvPicPr>
          <p:cNvPr id="161" name="Google Shape;161;p26"/>
          <p:cNvPicPr preferRelativeResize="0"/>
          <p:nvPr/>
        </p:nvPicPr>
        <p:blipFill rotWithShape="1">
          <a:blip r:embed="rId5">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167" name="Google Shape;167;p27"/>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accent2"/>
                </a:highlight>
                <a:latin typeface="Montserrat"/>
                <a:ea typeface="Montserrat"/>
                <a:cs typeface="Montserrat"/>
                <a:sym typeface="Montserrat"/>
              </a:rPr>
              <a:t> </a:t>
            </a:r>
            <a:r>
              <a:rPr b="1" lang="en">
                <a:solidFill>
                  <a:schemeClr val="lt1"/>
                </a:solidFill>
                <a:highlight>
                  <a:schemeClr val="accent2"/>
                </a:highlight>
                <a:latin typeface="Montserrat"/>
                <a:ea typeface="Montserrat"/>
                <a:cs typeface="Montserrat"/>
                <a:sym typeface="Montserrat"/>
              </a:rPr>
              <a:t>Principles and Values</a:t>
            </a:r>
            <a:r>
              <a:rPr b="1" lang="en">
                <a:solidFill>
                  <a:schemeClr val="accent2"/>
                </a:solidFill>
                <a:highlight>
                  <a:schemeClr val="accent2"/>
                </a:highlight>
                <a:latin typeface="Montserrat"/>
                <a:ea typeface="Montserrat"/>
                <a:cs typeface="Montserrat"/>
                <a:sym typeface="Montserrat"/>
              </a:rPr>
              <a:t>.</a:t>
            </a:r>
            <a:r>
              <a:rPr b="1" lang="en">
                <a:solidFill>
                  <a:schemeClr val="accent2"/>
                </a:solidFill>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168" name="Google Shape;168;p27"/>
          <p:cNvSpPr txBox="1"/>
          <p:nvPr/>
        </p:nvSpPr>
        <p:spPr>
          <a:xfrm>
            <a:off x="352980" y="511075"/>
            <a:ext cx="8375400" cy="33279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2"/>
            </a:pPr>
            <a:r>
              <a:rPr b="1" lang="en">
                <a:solidFill>
                  <a:schemeClr val="dk1"/>
                </a:solidFill>
                <a:latin typeface="Montserrat"/>
                <a:ea typeface="Montserrat"/>
                <a:cs typeface="Montserrat"/>
                <a:sym typeface="Montserrat"/>
              </a:rPr>
              <a:t>Incorporate data ethics into a formal policy or data strategy that directly inform decisions and hold teams to account.</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a:solidFill>
                  <a:schemeClr val="dk1"/>
                </a:solidFill>
                <a:latin typeface="Montserrat"/>
                <a:ea typeface="Montserrat"/>
                <a:cs typeface="Montserrat"/>
                <a:sym typeface="Montserrat"/>
              </a:rPr>
              <a:t>The ethical principles that shape an organisation should be formalised and incorporated into a policy document within that organisation. In particular, LOTI suggest them being part of a data strategy, giving ethics its appropriate importance in how an organisation uses data. </a:t>
            </a:r>
            <a:br>
              <a:rPr lang="en">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a:solidFill>
                  <a:schemeClr val="dk1"/>
                </a:solidFill>
                <a:latin typeface="Montserrat"/>
                <a:ea typeface="Montserrat"/>
                <a:cs typeface="Montserrat"/>
                <a:sym typeface="Montserrat"/>
              </a:rPr>
              <a:t>The principles suggested in Recommendation 1 are in line with international good practice, plus expectation of London’s residents, as tested by Camden. Therefore, LOTI believes that boroughs can confidently adopt these principles into policy without further engagement.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br>
              <a:rPr lang="en">
                <a:solidFill>
                  <a:schemeClr val="dk1"/>
                </a:solidFill>
                <a:latin typeface="Montserrat"/>
                <a:ea typeface="Montserrat"/>
                <a:cs typeface="Montserrat"/>
                <a:sym typeface="Montserrat"/>
              </a:rPr>
            </a:br>
            <a:r>
              <a:rPr lang="en">
                <a:solidFill>
                  <a:schemeClr val="dk1"/>
                </a:solidFill>
                <a:latin typeface="Montserrat"/>
                <a:ea typeface="Montserrat"/>
                <a:cs typeface="Montserrat"/>
                <a:sym typeface="Montserrat"/>
              </a:rPr>
              <a:t>LOTI </a:t>
            </a:r>
            <a:r>
              <a:rPr lang="en">
                <a:solidFill>
                  <a:schemeClr val="dk1"/>
                </a:solidFill>
                <a:latin typeface="Montserrat"/>
                <a:ea typeface="Montserrat"/>
                <a:cs typeface="Montserrat"/>
                <a:sym typeface="Montserrat"/>
              </a:rPr>
              <a:t>recommends</a:t>
            </a:r>
            <a:r>
              <a:rPr lang="en">
                <a:solidFill>
                  <a:schemeClr val="dk1"/>
                </a:solidFill>
                <a:latin typeface="Montserrat"/>
                <a:ea typeface="Montserrat"/>
                <a:cs typeface="Montserrat"/>
                <a:sym typeface="Montserrat"/>
              </a:rPr>
              <a:t> that the policies be designed to be as practical as possible, for example associating organisational deliverables with principles, to move from principles to action.</a:t>
            </a:r>
            <a:endParaRPr b="1">
              <a:solidFill>
                <a:schemeClr val="dk1"/>
              </a:solidFill>
              <a:latin typeface="Montserrat"/>
              <a:ea typeface="Montserrat"/>
              <a:cs typeface="Montserrat"/>
              <a:sym typeface="Montserrat"/>
            </a:endParaRPr>
          </a:p>
        </p:txBody>
      </p:sp>
      <p:sp>
        <p:nvSpPr>
          <p:cNvPr id="169" name="Google Shape;169;p27"/>
          <p:cNvSpPr txBox="1"/>
          <p:nvPr/>
        </p:nvSpPr>
        <p:spPr>
          <a:xfrm>
            <a:off x="289950" y="3864025"/>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Camden’s Data Charter includes a set of </a:t>
            </a:r>
            <a:r>
              <a:rPr lang="en" u="sng">
                <a:solidFill>
                  <a:schemeClr val="hlink"/>
                </a:solidFill>
                <a:latin typeface="Montserrat"/>
                <a:ea typeface="Montserrat"/>
                <a:cs typeface="Montserrat"/>
                <a:sym typeface="Montserrat"/>
                <a:hlinkClick r:id="rId3"/>
              </a:rPr>
              <a:t>commitments </a:t>
            </a:r>
            <a:r>
              <a:rPr lang="en">
                <a:latin typeface="Montserrat"/>
                <a:ea typeface="Montserrat"/>
                <a:cs typeface="Montserrat"/>
                <a:sym typeface="Montserrat"/>
              </a:rPr>
              <a:t>that the Council promises to deliver with different time frames, which are informed by the 7 principles of the Data Charter.</a:t>
            </a:r>
            <a:endParaRPr>
              <a:latin typeface="Montserrat"/>
              <a:ea typeface="Montserrat"/>
              <a:cs typeface="Montserrat"/>
              <a:sym typeface="Montserrat"/>
            </a:endParaRPr>
          </a:p>
        </p:txBody>
      </p:sp>
      <p:pic>
        <p:nvPicPr>
          <p:cNvPr id="170" name="Google Shape;170;p27"/>
          <p:cNvPicPr preferRelativeResize="0"/>
          <p:nvPr/>
        </p:nvPicPr>
        <p:blipFill rotWithShape="1">
          <a:blip r:embed="rId4">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176" name="Google Shape;176;p28"/>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accent4"/>
                </a:highlight>
                <a:latin typeface="Montserrat"/>
                <a:ea typeface="Montserrat"/>
                <a:cs typeface="Montserrat"/>
                <a:sym typeface="Montserrat"/>
              </a:rPr>
              <a:t> </a:t>
            </a:r>
            <a:r>
              <a:rPr b="1" lang="en">
                <a:solidFill>
                  <a:schemeClr val="lt1"/>
                </a:solidFill>
                <a:highlight>
                  <a:schemeClr val="accent4"/>
                </a:highlight>
                <a:latin typeface="Montserrat"/>
                <a:ea typeface="Montserrat"/>
                <a:cs typeface="Montserrat"/>
                <a:sym typeface="Montserrat"/>
              </a:rPr>
              <a:t>Resident Engagement</a:t>
            </a:r>
            <a:r>
              <a:rPr b="1" lang="en">
                <a:solidFill>
                  <a:schemeClr val="accent4"/>
                </a:solidFill>
                <a:highlight>
                  <a:schemeClr val="accent4"/>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177" name="Google Shape;177;p28"/>
          <p:cNvSpPr txBox="1"/>
          <p:nvPr/>
        </p:nvSpPr>
        <p:spPr>
          <a:xfrm>
            <a:off x="352980" y="511075"/>
            <a:ext cx="8375400" cy="26751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3"/>
            </a:pPr>
            <a:r>
              <a:rPr b="1" lang="en">
                <a:solidFill>
                  <a:schemeClr val="dk1"/>
                </a:solidFill>
                <a:latin typeface="Montserrat"/>
                <a:ea typeface="Montserrat"/>
                <a:cs typeface="Montserrat"/>
                <a:sym typeface="Montserrat"/>
              </a:rPr>
              <a:t>Share details of data use publicly and in appropriate language.</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LOTI recommends that lo</a:t>
            </a:r>
            <a:r>
              <a:rPr lang="en" sz="1300">
                <a:solidFill>
                  <a:schemeClr val="dk1"/>
                </a:solidFill>
                <a:latin typeface="Montserrat"/>
                <a:ea typeface="Montserrat"/>
                <a:cs typeface="Montserrat"/>
                <a:sym typeface="Montserrat"/>
              </a:rPr>
              <a:t>cal authorities should follow the communication principles set out in the UK </a:t>
            </a:r>
            <a:r>
              <a:rPr lang="en" sz="1300" u="sng">
                <a:solidFill>
                  <a:schemeClr val="hlink"/>
                </a:solidFill>
                <a:latin typeface="Montserrat"/>
                <a:ea typeface="Montserrat"/>
                <a:cs typeface="Montserrat"/>
                <a:sym typeface="Montserrat"/>
                <a:hlinkClick r:id="rId3"/>
              </a:rPr>
              <a:t>Algorithmic Transparency Standard</a:t>
            </a:r>
            <a:r>
              <a:rPr lang="en" sz="1300">
                <a:solidFill>
                  <a:schemeClr val="dk1"/>
                </a:solidFill>
                <a:latin typeface="Montserrat"/>
                <a:ea typeface="Montserrat"/>
                <a:cs typeface="Montserrat"/>
                <a:sym typeface="Montserrat"/>
              </a:rPr>
              <a:t>, which details two levels of communication necessary to ensure appropriate transparency for a given project:</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b="1" lang="en" sz="1300">
                <a:solidFill>
                  <a:schemeClr val="dk1"/>
                </a:solidFill>
                <a:latin typeface="Montserrat"/>
                <a:ea typeface="Montserrat"/>
                <a:cs typeface="Montserrat"/>
                <a:sym typeface="Montserrat"/>
              </a:rPr>
              <a:t>Tier One</a:t>
            </a:r>
            <a:r>
              <a:rPr b="1" lang="en" sz="1300">
                <a:solidFill>
                  <a:schemeClr val="dk1"/>
                </a:solidFill>
                <a:latin typeface="Montserrat"/>
                <a:ea typeface="Montserrat"/>
                <a:cs typeface="Montserrat"/>
                <a:sym typeface="Montserrat"/>
              </a:rPr>
              <a:t>: </a:t>
            </a:r>
            <a:r>
              <a:rPr lang="en" sz="1300">
                <a:solidFill>
                  <a:schemeClr val="dk1"/>
                </a:solidFill>
                <a:latin typeface="Montserrat"/>
                <a:ea typeface="Montserrat"/>
                <a:cs typeface="Montserrat"/>
                <a:sym typeface="Montserrat"/>
              </a:rPr>
              <a:t>Active, up-front communication to those most affected, with a high-level plain language description of the data use.</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b="1" lang="en" sz="1300">
                <a:solidFill>
                  <a:schemeClr val="dk1"/>
                </a:solidFill>
                <a:latin typeface="Montserrat"/>
                <a:ea typeface="Montserrat"/>
                <a:cs typeface="Montserrat"/>
                <a:sym typeface="Montserrat"/>
              </a:rPr>
              <a:t>Tier Two: </a:t>
            </a:r>
            <a:r>
              <a:rPr lang="en" sz="1300">
                <a:solidFill>
                  <a:schemeClr val="dk1"/>
                </a:solidFill>
                <a:latin typeface="Montserrat"/>
                <a:ea typeface="Montserrat"/>
                <a:cs typeface="Montserrat"/>
                <a:sym typeface="Montserrat"/>
              </a:rPr>
              <a:t>Passively available, more detailed and technical information available to access for anyone interested, including residents but also researchers or journalists.</a:t>
            </a:r>
            <a:endParaRPr sz="1300">
              <a:solidFill>
                <a:schemeClr val="dk1"/>
              </a:solidFill>
              <a:latin typeface="Montserrat"/>
              <a:ea typeface="Montserrat"/>
              <a:cs typeface="Montserrat"/>
              <a:sym typeface="Montserrat"/>
            </a:endParaRPr>
          </a:p>
        </p:txBody>
      </p:sp>
      <p:sp>
        <p:nvSpPr>
          <p:cNvPr id="178" name="Google Shape;178;p28"/>
          <p:cNvSpPr txBox="1"/>
          <p:nvPr/>
        </p:nvSpPr>
        <p:spPr>
          <a:xfrm>
            <a:off x="289950" y="3185750"/>
            <a:ext cx="8564100" cy="14775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As part of Camden’s Data Charter, they produced </a:t>
            </a:r>
            <a:r>
              <a:rPr lang="en" u="sng">
                <a:solidFill>
                  <a:schemeClr val="hlink"/>
                </a:solidFill>
                <a:latin typeface="Montserrat"/>
                <a:ea typeface="Montserrat"/>
                <a:cs typeface="Montserrat"/>
                <a:sym typeface="Montserrat"/>
                <a:hlinkClick r:id="rId4"/>
              </a:rPr>
              <a:t>case studies</a:t>
            </a:r>
            <a:r>
              <a:rPr lang="en">
                <a:latin typeface="Montserrat"/>
                <a:ea typeface="Montserrat"/>
                <a:cs typeface="Montserrat"/>
                <a:sym typeface="Montserrat"/>
              </a:rPr>
              <a:t> of how they were using data to be communicated to non-expert citizens with the help of the Alan Turing Institute.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solidFill>
                  <a:schemeClr val="dk1"/>
                </a:solidFill>
                <a:latin typeface="Montserrat"/>
                <a:ea typeface="Montserrat"/>
                <a:cs typeface="Montserrat"/>
                <a:sym typeface="Montserrat"/>
              </a:rPr>
              <a:t>The South London Partnership has a </a:t>
            </a:r>
            <a:r>
              <a:rPr lang="en" u="sng">
                <a:solidFill>
                  <a:schemeClr val="dk2"/>
                </a:solidFill>
                <a:latin typeface="Montserrat"/>
                <a:ea typeface="Montserrat"/>
                <a:cs typeface="Montserrat"/>
                <a:sym typeface="Montserrat"/>
                <a:hlinkClick r:id="rId5">
                  <a:extLst>
                    <a:ext uri="{A12FA001-AC4F-418D-AE19-62706E023703}">
                      <ahyp:hlinkClr val="tx"/>
                    </a:ext>
                  </a:extLst>
                </a:hlinkClick>
              </a:rPr>
              <a:t>map of active public realm sensors</a:t>
            </a:r>
            <a:r>
              <a:rPr lang="en">
                <a:solidFill>
                  <a:schemeClr val="dk1"/>
                </a:solidFill>
                <a:latin typeface="Montserrat"/>
                <a:ea typeface="Montserrat"/>
                <a:cs typeface="Montserrat"/>
                <a:sym typeface="Montserrat"/>
              </a:rPr>
              <a:t>, with location and purpose of sensors clearly communicated for interested readers.</a:t>
            </a:r>
            <a:endParaRPr>
              <a:latin typeface="Montserrat"/>
              <a:ea typeface="Montserrat"/>
              <a:cs typeface="Montserrat"/>
              <a:sym typeface="Montserrat"/>
            </a:endParaRPr>
          </a:p>
        </p:txBody>
      </p:sp>
      <p:pic>
        <p:nvPicPr>
          <p:cNvPr id="179" name="Google Shape;179;p28"/>
          <p:cNvPicPr preferRelativeResize="0"/>
          <p:nvPr/>
        </p:nvPicPr>
        <p:blipFill rotWithShape="1">
          <a:blip r:embed="rId6">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185" name="Google Shape;185;p29"/>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accent4"/>
                </a:highlight>
                <a:latin typeface="Montserrat"/>
                <a:ea typeface="Montserrat"/>
                <a:cs typeface="Montserrat"/>
                <a:sym typeface="Montserrat"/>
              </a:rPr>
              <a:t> </a:t>
            </a:r>
            <a:r>
              <a:rPr b="1" lang="en">
                <a:solidFill>
                  <a:schemeClr val="lt1"/>
                </a:solidFill>
                <a:highlight>
                  <a:schemeClr val="accent4"/>
                </a:highlight>
                <a:latin typeface="Montserrat"/>
                <a:ea typeface="Montserrat"/>
                <a:cs typeface="Montserrat"/>
                <a:sym typeface="Montserrat"/>
              </a:rPr>
              <a:t>Resident Engagement</a:t>
            </a:r>
            <a:r>
              <a:rPr b="1" lang="en">
                <a:solidFill>
                  <a:schemeClr val="accent4"/>
                </a:solidFill>
                <a:highlight>
                  <a:schemeClr val="accent4"/>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186" name="Google Shape;186;p29"/>
          <p:cNvSpPr txBox="1"/>
          <p:nvPr/>
        </p:nvSpPr>
        <p:spPr>
          <a:xfrm>
            <a:off x="352980" y="511075"/>
            <a:ext cx="8375400" cy="36135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4"/>
            </a:pPr>
            <a:r>
              <a:rPr b="1" lang="en">
                <a:solidFill>
                  <a:schemeClr val="dk1"/>
                </a:solidFill>
                <a:latin typeface="Montserrat"/>
                <a:ea typeface="Montserrat"/>
                <a:cs typeface="Montserrat"/>
                <a:sym typeface="Montserrat"/>
              </a:rPr>
              <a:t>Proactively inform residents when they are subject to complex data processes, such as automated decisions, AI-powered robots or surveillance technologies. </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Whilst organisations have legal responsibilities for communicating certain types of data decisions or methods of data collection, there are ethical design considerations which extend beyond the legal obligations contained within documents like the GDPR.</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Fundamentally, these are often design considerations - how and when you communicate specific bits of information with residents. Below are a list of specific examples where LOTI believe councils should more proactively communicate with residents about how decisions are being made with data.</a:t>
            </a:r>
            <a:endParaRPr sz="13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rPr b="1" lang="en" sz="1300">
                <a:solidFill>
                  <a:schemeClr val="dk1"/>
                </a:solidFill>
                <a:latin typeface="Montserrat"/>
                <a:ea typeface="Montserrat"/>
                <a:cs typeface="Montserrat"/>
                <a:sym typeface="Montserrat"/>
              </a:rPr>
              <a:t>Automated Decisions - </a:t>
            </a:r>
            <a:r>
              <a:rPr lang="en" sz="1300">
                <a:solidFill>
                  <a:schemeClr val="dk1"/>
                </a:solidFill>
                <a:latin typeface="Montserrat"/>
                <a:ea typeface="Montserrat"/>
                <a:cs typeface="Montserrat"/>
                <a:sym typeface="Montserrat"/>
              </a:rPr>
              <a:t>For example, there</a:t>
            </a:r>
            <a:r>
              <a:rPr lang="en" sz="1300">
                <a:solidFill>
                  <a:schemeClr val="dk1"/>
                </a:solidFill>
                <a:latin typeface="Montserrat"/>
                <a:ea typeface="Montserrat"/>
                <a:cs typeface="Montserrat"/>
                <a:sym typeface="Montserrat"/>
              </a:rPr>
              <a:t> is a </a:t>
            </a:r>
            <a:r>
              <a:rPr lang="en" sz="1300" u="sng">
                <a:solidFill>
                  <a:schemeClr val="hlink"/>
                </a:solidFill>
                <a:latin typeface="Montserrat"/>
                <a:ea typeface="Montserrat"/>
                <a:cs typeface="Montserrat"/>
                <a:sym typeface="Montserrat"/>
                <a:hlinkClick r:id="rId3"/>
              </a:rPr>
              <a:t>legal obligation</a:t>
            </a:r>
            <a:r>
              <a:rPr lang="en" sz="1300">
                <a:solidFill>
                  <a:schemeClr val="dk1"/>
                </a:solidFill>
                <a:latin typeface="Montserrat"/>
                <a:ea typeface="Montserrat"/>
                <a:cs typeface="Montserrat"/>
                <a:sym typeface="Montserrat"/>
              </a:rPr>
              <a:t> to tell a data subject if an automated decision is made about them. However, LOTI recommends that local authorities proactively tell data subjects in advance of such a decision even being made, that the decision will be done with an automated manner.</a:t>
            </a:r>
            <a:endParaRPr sz="1300">
              <a:solidFill>
                <a:schemeClr val="dk1"/>
              </a:solidFill>
              <a:latin typeface="Montserrat"/>
              <a:ea typeface="Montserrat"/>
              <a:cs typeface="Montserrat"/>
              <a:sym typeface="Montserrat"/>
            </a:endParaRPr>
          </a:p>
        </p:txBody>
      </p:sp>
      <p:sp>
        <p:nvSpPr>
          <p:cNvPr id="187" name="Google Shape;187;p29"/>
          <p:cNvSpPr txBox="1"/>
          <p:nvPr/>
        </p:nvSpPr>
        <p:spPr>
          <a:xfrm>
            <a:off x="289950" y="412470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The Central Digital and Data Office (CDDO) </a:t>
            </a:r>
            <a:r>
              <a:rPr lang="en" u="sng">
                <a:solidFill>
                  <a:schemeClr val="hlink"/>
                </a:solidFill>
                <a:latin typeface="Montserrat"/>
                <a:ea typeface="Montserrat"/>
                <a:cs typeface="Montserrat"/>
                <a:sym typeface="Montserrat"/>
                <a:hlinkClick r:id="rId4"/>
              </a:rPr>
              <a:t>state that</a:t>
            </a:r>
            <a:r>
              <a:rPr lang="en">
                <a:latin typeface="Montserrat"/>
                <a:ea typeface="Montserrat"/>
                <a:cs typeface="Montserrat"/>
                <a:sym typeface="Montserrat"/>
              </a:rPr>
              <a:t> for AI-powered chatbots on the gov.uk website, “it’s best to make it clear the user is not talking to a real person.”</a:t>
            </a:r>
            <a:endParaRPr>
              <a:latin typeface="Montserrat"/>
              <a:ea typeface="Montserrat"/>
              <a:cs typeface="Montserrat"/>
              <a:sym typeface="Montserrat"/>
            </a:endParaRPr>
          </a:p>
        </p:txBody>
      </p:sp>
      <p:pic>
        <p:nvPicPr>
          <p:cNvPr id="188" name="Google Shape;188;p29"/>
          <p:cNvPicPr preferRelativeResize="0"/>
          <p:nvPr/>
        </p:nvPicPr>
        <p:blipFill rotWithShape="1">
          <a:blip r:embed="rId5">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194" name="Google Shape;194;p30"/>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accent4"/>
                </a:highlight>
                <a:latin typeface="Montserrat"/>
                <a:ea typeface="Montserrat"/>
                <a:cs typeface="Montserrat"/>
                <a:sym typeface="Montserrat"/>
              </a:rPr>
              <a:t> </a:t>
            </a:r>
            <a:r>
              <a:rPr b="1" lang="en">
                <a:solidFill>
                  <a:schemeClr val="lt1"/>
                </a:solidFill>
                <a:highlight>
                  <a:schemeClr val="accent4"/>
                </a:highlight>
                <a:latin typeface="Montserrat"/>
                <a:ea typeface="Montserrat"/>
                <a:cs typeface="Montserrat"/>
                <a:sym typeface="Montserrat"/>
              </a:rPr>
              <a:t>Resident Engagement</a:t>
            </a:r>
            <a:r>
              <a:rPr b="1" lang="en">
                <a:solidFill>
                  <a:schemeClr val="accent4"/>
                </a:solidFill>
                <a:highlight>
                  <a:schemeClr val="accent4"/>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195" name="Google Shape;195;p30"/>
          <p:cNvSpPr txBox="1"/>
          <p:nvPr/>
        </p:nvSpPr>
        <p:spPr>
          <a:xfrm>
            <a:off x="352980" y="511075"/>
            <a:ext cx="8375400" cy="38589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5"/>
            </a:pPr>
            <a:r>
              <a:rPr b="1" lang="en">
                <a:solidFill>
                  <a:schemeClr val="dk1"/>
                </a:solidFill>
                <a:latin typeface="Montserrat"/>
                <a:ea typeface="Montserrat"/>
                <a:cs typeface="Montserrat"/>
                <a:sym typeface="Montserrat"/>
              </a:rPr>
              <a:t>Engage residents to establish guidance or policy around their values and expectations for new, more advanced, untested or publicly divisive data uses.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Engaging residents in deliberative or consultative processes is helpful for understanding how residents actually feel about particular data uses. These opinions and values should shape how a borough ethically approaches their data use.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These processes can vary immensely, </a:t>
            </a:r>
            <a:r>
              <a:rPr lang="en" sz="1300">
                <a:solidFill>
                  <a:schemeClr val="dk1"/>
                </a:solidFill>
                <a:latin typeface="Montserrat"/>
                <a:ea typeface="Montserrat"/>
                <a:cs typeface="Montserrat"/>
                <a:sym typeface="Montserrat"/>
              </a:rPr>
              <a:t>depending on the need and resources of the organisation. However, there is useful guidance to help councils understand what is possible.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The Alan Turing Institute have produced useful guidance here which LOTI recommends to boroughs. It includes both a description of </a:t>
            </a:r>
            <a:r>
              <a:rPr lang="en" sz="1300" u="sng">
                <a:solidFill>
                  <a:schemeClr val="hlink"/>
                </a:solidFill>
                <a:latin typeface="Montserrat"/>
                <a:ea typeface="Montserrat"/>
                <a:cs typeface="Montserrat"/>
                <a:sym typeface="Montserrat"/>
                <a:hlinkClick r:id="rId3"/>
              </a:rPr>
              <a:t>when to engage residents</a:t>
            </a:r>
            <a:r>
              <a:rPr lang="en" sz="1300">
                <a:solidFill>
                  <a:schemeClr val="dk1"/>
                </a:solidFill>
                <a:latin typeface="Montserrat"/>
                <a:ea typeface="Montserrat"/>
                <a:cs typeface="Montserrat"/>
                <a:sym typeface="Montserrat"/>
              </a:rPr>
              <a:t> in the timeline of a project (in summary: the design stage is best, but whenever is good!), and a </a:t>
            </a:r>
            <a:r>
              <a:rPr lang="en" sz="1300" u="sng">
                <a:solidFill>
                  <a:schemeClr val="hlink"/>
                </a:solidFill>
                <a:latin typeface="Montserrat"/>
                <a:ea typeface="Montserrat"/>
                <a:cs typeface="Montserrat"/>
                <a:sym typeface="Montserrat"/>
                <a:hlinkClick r:id="rId4"/>
              </a:rPr>
              <a:t>guide on engagement methods</a:t>
            </a:r>
            <a:r>
              <a:rPr lang="en" sz="1300">
                <a:solidFill>
                  <a:schemeClr val="dk1"/>
                </a:solidFill>
                <a:latin typeface="Montserrat"/>
                <a:ea typeface="Montserrat"/>
                <a:cs typeface="Montserrat"/>
                <a:sym typeface="Montserrat"/>
              </a:rPr>
              <a:t> which LOTI recommends as a useful resource explaining the different types of options available, and their relative strengths to each other.</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a:solidFill>
                <a:schemeClr val="dk1"/>
              </a:solidFill>
              <a:latin typeface="Montserrat"/>
              <a:ea typeface="Montserrat"/>
              <a:cs typeface="Montserrat"/>
              <a:sym typeface="Montserrat"/>
            </a:endParaRPr>
          </a:p>
        </p:txBody>
      </p:sp>
      <p:sp>
        <p:nvSpPr>
          <p:cNvPr id="196" name="Google Shape;196;p30"/>
          <p:cNvSpPr txBox="1"/>
          <p:nvPr/>
        </p:nvSpPr>
        <p:spPr>
          <a:xfrm>
            <a:off x="334825" y="4141325"/>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In Portland, Oregon (US), the city administration is consulted its residents to inform the creation of a policy on surveillance technologies, which </a:t>
            </a:r>
            <a:r>
              <a:rPr lang="en" u="sng">
                <a:solidFill>
                  <a:schemeClr val="hlink"/>
                </a:solidFill>
                <a:latin typeface="Montserrat"/>
                <a:ea typeface="Montserrat"/>
                <a:cs typeface="Montserrat"/>
                <a:sym typeface="Montserrat"/>
                <a:hlinkClick r:id="rId5"/>
              </a:rPr>
              <a:t>can be read about here</a:t>
            </a:r>
            <a:r>
              <a:rPr lang="en">
                <a:latin typeface="Montserrat"/>
                <a:ea typeface="Montserrat"/>
                <a:cs typeface="Montserrat"/>
                <a:sym typeface="Montserrat"/>
              </a:rPr>
              <a:t>.</a:t>
            </a:r>
            <a:endParaRPr>
              <a:latin typeface="Montserrat"/>
              <a:ea typeface="Montserrat"/>
              <a:cs typeface="Montserrat"/>
              <a:sym typeface="Montserrat"/>
            </a:endParaRPr>
          </a:p>
        </p:txBody>
      </p:sp>
      <p:pic>
        <p:nvPicPr>
          <p:cNvPr id="197" name="Google Shape;197;p30"/>
          <p:cNvPicPr preferRelativeResize="0"/>
          <p:nvPr/>
        </p:nvPicPr>
        <p:blipFill rotWithShape="1">
          <a:blip r:embed="rId6">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nvSpPr>
        <p:spPr>
          <a:xfrm>
            <a:off x="7514944" y="140653"/>
            <a:ext cx="1542900" cy="205500"/>
          </a:xfrm>
          <a:prstGeom prst="rect">
            <a:avLst/>
          </a:prstGeom>
          <a:noFill/>
          <a:ln>
            <a:noFill/>
          </a:ln>
        </p:spPr>
        <p:txBody>
          <a:bodyPr anchorCtr="0" anchor="ctr" bIns="25700" lIns="51425" spcFirstLastPara="1" rIns="51425" wrap="square" tIns="25700">
            <a:noAutofit/>
          </a:bodyPr>
          <a:lstStyle/>
          <a:p>
            <a:pPr indent="0" lvl="0" marL="0" rtl="0" algn="r">
              <a:spcBef>
                <a:spcPts val="0"/>
              </a:spcBef>
              <a:spcAft>
                <a:spcPts val="0"/>
              </a:spcAft>
              <a:buNone/>
            </a:pPr>
            <a:fld id="{00000000-1234-1234-1234-123412341234}" type="slidenum">
              <a:rPr b="1" lang="en" sz="1200">
                <a:latin typeface="Montserrat"/>
                <a:ea typeface="Montserrat"/>
                <a:cs typeface="Montserrat"/>
                <a:sym typeface="Montserrat"/>
              </a:rPr>
              <a:t>‹#›</a:t>
            </a:fld>
            <a:endParaRPr b="1" sz="1200">
              <a:latin typeface="Montserrat"/>
              <a:ea typeface="Montserrat"/>
              <a:cs typeface="Montserrat"/>
              <a:sym typeface="Montserrat"/>
            </a:endParaRPr>
          </a:p>
        </p:txBody>
      </p:sp>
      <p:sp>
        <p:nvSpPr>
          <p:cNvPr id="203" name="Google Shape;203;p31"/>
          <p:cNvSpPr txBox="1"/>
          <p:nvPr/>
        </p:nvSpPr>
        <p:spPr>
          <a:xfrm>
            <a:off x="230700" y="85850"/>
            <a:ext cx="7287900" cy="42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SzPts val="1100"/>
              <a:buNone/>
            </a:pPr>
            <a:r>
              <a:rPr b="1" lang="en">
                <a:solidFill>
                  <a:schemeClr val="accent1"/>
                </a:solidFill>
                <a:latin typeface="Montserrat"/>
                <a:ea typeface="Montserrat"/>
                <a:cs typeface="Montserrat"/>
                <a:sym typeface="Montserrat"/>
              </a:rPr>
              <a:t>Recommendations: </a:t>
            </a:r>
            <a:r>
              <a:rPr b="1" lang="en">
                <a:solidFill>
                  <a:schemeClr val="accent1"/>
                </a:solidFill>
                <a:highlight>
                  <a:schemeClr val="accent4"/>
                </a:highlight>
                <a:latin typeface="Montserrat"/>
                <a:ea typeface="Montserrat"/>
                <a:cs typeface="Montserrat"/>
                <a:sym typeface="Montserrat"/>
              </a:rPr>
              <a:t> </a:t>
            </a:r>
            <a:r>
              <a:rPr b="1" lang="en">
                <a:solidFill>
                  <a:schemeClr val="lt1"/>
                </a:solidFill>
                <a:highlight>
                  <a:schemeClr val="accent4"/>
                </a:highlight>
                <a:latin typeface="Montserrat"/>
                <a:ea typeface="Montserrat"/>
                <a:cs typeface="Montserrat"/>
                <a:sym typeface="Montserrat"/>
              </a:rPr>
              <a:t>Resident Engagement</a:t>
            </a:r>
            <a:r>
              <a:rPr b="1" lang="en">
                <a:solidFill>
                  <a:schemeClr val="accent4"/>
                </a:solidFill>
                <a:highlight>
                  <a:schemeClr val="accent4"/>
                </a:highlight>
                <a:latin typeface="Montserrat"/>
                <a:ea typeface="Montserrat"/>
                <a:cs typeface="Montserrat"/>
                <a:sym typeface="Montserrat"/>
              </a:rPr>
              <a:t>.</a:t>
            </a:r>
            <a:r>
              <a:rPr b="1" lang="en">
                <a:solidFill>
                  <a:schemeClr val="accent2"/>
                </a:solidFill>
                <a:highlight>
                  <a:schemeClr val="accent4"/>
                </a:highlight>
                <a:latin typeface="Montserrat"/>
                <a:ea typeface="Montserrat"/>
                <a:cs typeface="Montserrat"/>
                <a:sym typeface="Montserrat"/>
              </a:rPr>
              <a:t> </a:t>
            </a:r>
            <a:r>
              <a:rPr b="1" lang="en">
                <a:solidFill>
                  <a:schemeClr val="accent1"/>
                </a:solidFill>
                <a:latin typeface="Montserrat"/>
                <a:ea typeface="Montserrat"/>
                <a:cs typeface="Montserrat"/>
                <a:sym typeface="Montserrat"/>
              </a:rPr>
              <a:t> </a:t>
            </a:r>
            <a:endParaRPr b="1" sz="1400">
              <a:solidFill>
                <a:schemeClr val="accent1"/>
              </a:solidFill>
              <a:latin typeface="Montserrat"/>
              <a:ea typeface="Montserrat"/>
              <a:cs typeface="Montserrat"/>
              <a:sym typeface="Montserrat"/>
            </a:endParaRPr>
          </a:p>
        </p:txBody>
      </p:sp>
      <p:sp>
        <p:nvSpPr>
          <p:cNvPr id="204" name="Google Shape;204;p31"/>
          <p:cNvSpPr txBox="1"/>
          <p:nvPr/>
        </p:nvSpPr>
        <p:spPr>
          <a:xfrm>
            <a:off x="352980" y="511075"/>
            <a:ext cx="8375400" cy="3595800"/>
          </a:xfrm>
          <a:prstGeom prst="rect">
            <a:avLst/>
          </a:prstGeom>
          <a:noFill/>
          <a:ln>
            <a:noFill/>
          </a:ln>
        </p:spPr>
        <p:txBody>
          <a:bodyPr anchorCtr="0" anchor="t" bIns="68575" lIns="68575" spcFirstLastPara="1" rIns="68575" wrap="square" tIns="68575">
            <a:spAutoFit/>
          </a:bodyPr>
          <a:lstStyle/>
          <a:p>
            <a:pPr indent="-317500" lvl="0" marL="457200" rtl="0" algn="l">
              <a:lnSpc>
                <a:spcPct val="115000"/>
              </a:lnSpc>
              <a:spcBef>
                <a:spcPts val="0"/>
              </a:spcBef>
              <a:spcAft>
                <a:spcPts val="0"/>
              </a:spcAft>
              <a:buClr>
                <a:schemeClr val="dk1"/>
              </a:buClr>
              <a:buSzPts val="1400"/>
              <a:buFont typeface="Montserrat"/>
              <a:buAutoNum type="arabicPeriod" startAt="6"/>
            </a:pPr>
            <a:r>
              <a:rPr b="1" lang="en">
                <a:solidFill>
                  <a:schemeClr val="dk1"/>
                </a:solidFill>
                <a:latin typeface="Montserrat"/>
                <a:ea typeface="Montserrat"/>
                <a:cs typeface="Montserrat"/>
                <a:sym typeface="Montserrat"/>
              </a:rPr>
              <a:t>Develop data (ethics) literacy of residents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To truly be accountable, those fundamentally holding councils in a democracy to account, their residents, need to understand data issues sufficiently to understand council data decisions in the appropriate context.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As such, LOTI believes that the most mature organisations will proactively seek to educate their own residents on data issues, including, but not necessarily limited to:</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How councils use data;</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What their legal rights as a resident around data are;</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Technologies where there are particular ethical dilemmas;</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How councils mitigate ethical risks;</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To do this, LOTI recommends Information Governance (IG) officers, data officers, and resident engagement and communication officers develop public campaigns around data.</a:t>
            </a:r>
            <a:endParaRPr sz="1300">
              <a:solidFill>
                <a:schemeClr val="dk1"/>
              </a:solidFill>
              <a:latin typeface="Montserrat"/>
              <a:ea typeface="Montserrat"/>
              <a:cs typeface="Montserrat"/>
              <a:sym typeface="Montserrat"/>
            </a:endParaRPr>
          </a:p>
        </p:txBody>
      </p:sp>
      <p:sp>
        <p:nvSpPr>
          <p:cNvPr id="205" name="Google Shape;205;p31"/>
          <p:cNvSpPr txBox="1"/>
          <p:nvPr/>
        </p:nvSpPr>
        <p:spPr>
          <a:xfrm>
            <a:off x="352975" y="4127200"/>
            <a:ext cx="8564100" cy="831300"/>
          </a:xfrm>
          <a:prstGeom prst="rect">
            <a:avLst/>
          </a:prstGeom>
          <a:solidFill>
            <a:srgbClr val="E50D89">
              <a:alpha val="307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Recommendation in Practice:</a:t>
            </a:r>
            <a:endParaRPr b="1">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The Alan Turing Institute created a ‘Citizen’s Guide to Data’ to help educate residents in Camden’s citizen jury understand the social, legal and ethical issues around data. </a:t>
            </a:r>
            <a:endParaRPr>
              <a:latin typeface="Montserrat"/>
              <a:ea typeface="Montserrat"/>
              <a:cs typeface="Montserrat"/>
              <a:sym typeface="Montserrat"/>
            </a:endParaRPr>
          </a:p>
        </p:txBody>
      </p:sp>
      <p:pic>
        <p:nvPicPr>
          <p:cNvPr id="206" name="Google Shape;206;p31"/>
          <p:cNvPicPr preferRelativeResize="0"/>
          <p:nvPr/>
        </p:nvPicPr>
        <p:blipFill rotWithShape="1">
          <a:blip r:embed="rId3">
            <a:alphaModFix/>
          </a:blip>
          <a:srcRect b="27436" l="18752" r="18108" t="26758"/>
          <a:stretch/>
        </p:blipFill>
        <p:spPr>
          <a:xfrm>
            <a:off x="8387325" y="4720375"/>
            <a:ext cx="466725" cy="23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LOTI">
      <a:dk1>
        <a:srgbClr val="000000"/>
      </a:dk1>
      <a:lt1>
        <a:srgbClr val="FFFFFF"/>
      </a:lt1>
      <a:dk2>
        <a:srgbClr val="9E489B"/>
      </a:dk2>
      <a:lt2>
        <a:srgbClr val="1F71B8"/>
      </a:lt2>
      <a:accent1>
        <a:srgbClr val="E50D89"/>
      </a:accent1>
      <a:accent2>
        <a:srgbClr val="613467"/>
      </a:accent2>
      <a:accent3>
        <a:srgbClr val="8C2064"/>
      </a:accent3>
      <a:accent4>
        <a:srgbClr val="F68C1F"/>
      </a:accent4>
      <a:accent5>
        <a:srgbClr val="0E6E73"/>
      </a:accent5>
      <a:accent6>
        <a:srgbClr val="199FA5"/>
      </a:accent6>
      <a:hlink>
        <a:srgbClr val="9E489B"/>
      </a:hlink>
      <a:folHlink>
        <a:srgbClr val="1F71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